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86" r:id="rId3"/>
    <p:sldId id="260" r:id="rId4"/>
    <p:sldId id="277" r:id="rId5"/>
    <p:sldId id="258" r:id="rId6"/>
    <p:sldId id="261" r:id="rId7"/>
    <p:sldId id="280" r:id="rId8"/>
    <p:sldId id="281" r:id="rId9"/>
    <p:sldId id="284" r:id="rId10"/>
    <p:sldId id="28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70" autoAdjust="0"/>
    <p:restoredTop sz="88000" autoAdjust="0"/>
  </p:normalViewPr>
  <p:slideViewPr>
    <p:cSldViewPr>
      <p:cViewPr varScale="1">
        <p:scale>
          <a:sx n="64" d="100"/>
          <a:sy n="64" d="100"/>
        </p:scale>
        <p:origin x="-12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114"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91E2D0-8718-4730-8739-D76442B65A8A}" type="datetimeFigureOut">
              <a:rPr lang="en-US" smtClean="0"/>
              <a:pPr/>
              <a:t>10/13/2009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B12452-D240-4568-8B26-DF2B680D4D1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a:t>
            </a:r>
            <a:r>
              <a:rPr lang="en-US" baseline="0" dirty="0" smtClean="0"/>
              <a:t> gestures with students.  Open one hand for compare and another hand for contrast and ask students to repeat</a:t>
            </a:r>
          </a:p>
        </p:txBody>
      </p:sp>
      <p:sp>
        <p:nvSpPr>
          <p:cNvPr id="4" name="Slide Number Placeholder 3"/>
          <p:cNvSpPr>
            <a:spLocks noGrp="1"/>
          </p:cNvSpPr>
          <p:nvPr>
            <p:ph type="sldNum" sz="quarter" idx="10"/>
          </p:nvPr>
        </p:nvSpPr>
        <p:spPr/>
        <p:txBody>
          <a:bodyPr/>
          <a:lstStyle/>
          <a:p>
            <a:fld id="{21B12452-D240-4568-8B26-DF2B680D4D1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a:t>
            </a:r>
            <a:r>
              <a:rPr lang="en-US" baseline="0" dirty="0" smtClean="0"/>
              <a:t> gestures with students.  Open one hand for compare and another hand for contrast and ask students to repeat</a:t>
            </a:r>
          </a:p>
        </p:txBody>
      </p:sp>
      <p:sp>
        <p:nvSpPr>
          <p:cNvPr id="4" name="Slide Number Placeholder 3"/>
          <p:cNvSpPr>
            <a:spLocks noGrp="1"/>
          </p:cNvSpPr>
          <p:nvPr>
            <p:ph type="sldNum" sz="quarter" idx="10"/>
          </p:nvPr>
        </p:nvSpPr>
        <p:spPr/>
        <p:txBody>
          <a:bodyPr/>
          <a:lstStyle/>
          <a:p>
            <a:fld id="{21B12452-D240-4568-8B26-DF2B680D4D1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CFU:</a:t>
            </a:r>
            <a:r>
              <a:rPr lang="en-US" baseline="0" dirty="0" smtClean="0"/>
              <a:t> Call on non volunteer</a:t>
            </a:r>
          </a:p>
          <a:p>
            <a:r>
              <a:rPr lang="en-US" dirty="0" smtClean="0"/>
              <a:t> What</a:t>
            </a:r>
            <a:r>
              <a:rPr lang="en-US" baseline="0" dirty="0" smtClean="0"/>
              <a:t> will apply knowledge of today?- non volunteer</a:t>
            </a:r>
          </a:p>
          <a:p>
            <a:r>
              <a:rPr lang="en-US" baseline="0" dirty="0" smtClean="0"/>
              <a:t>To determine the meaning of what? ……non volunteer</a:t>
            </a:r>
          </a:p>
          <a:p>
            <a:r>
              <a:rPr lang="en-US" baseline="0" dirty="0" smtClean="0"/>
              <a:t>What are we going to do today? Non volunteer</a:t>
            </a:r>
          </a:p>
          <a:p>
            <a:r>
              <a:rPr lang="en-US" baseline="0" dirty="0" smtClean="0"/>
              <a:t>Listen while I say this word? I-</a:t>
            </a:r>
            <a:r>
              <a:rPr lang="en-US" baseline="0" dirty="0" err="1" smtClean="0"/>
              <a:t>di</a:t>
            </a:r>
            <a:r>
              <a:rPr lang="en-US" baseline="0" dirty="0" smtClean="0"/>
              <a:t>-</a:t>
            </a:r>
            <a:r>
              <a:rPr lang="en-US" baseline="0" dirty="0" err="1" smtClean="0"/>
              <a:t>om</a:t>
            </a:r>
            <a:endParaRPr lang="en-US" baseline="0" dirty="0" smtClean="0"/>
          </a:p>
          <a:p>
            <a:r>
              <a:rPr lang="en-US" baseline="0" dirty="0" smtClean="0"/>
              <a:t>Have students say word with you</a:t>
            </a:r>
          </a:p>
          <a:p>
            <a:r>
              <a:rPr lang="en-US" baseline="0" dirty="0" smtClean="0"/>
              <a:t>Lets read word together</a:t>
            </a:r>
          </a:p>
          <a:p>
            <a:r>
              <a:rPr lang="en-US" baseline="0" dirty="0" smtClean="0"/>
              <a:t>Lets say the word determine, which means figure out</a:t>
            </a:r>
          </a:p>
          <a:p>
            <a:r>
              <a:rPr lang="en-US" baseline="0" dirty="0" smtClean="0"/>
              <a:t>CFU: what does determine mean</a:t>
            </a:r>
            <a:endParaRPr lang="en-US" dirty="0" smtClean="0"/>
          </a:p>
        </p:txBody>
      </p:sp>
      <p:sp>
        <p:nvSpPr>
          <p:cNvPr id="4" name="Slide Number Placeholder 3"/>
          <p:cNvSpPr>
            <a:spLocks noGrp="1"/>
          </p:cNvSpPr>
          <p:nvPr>
            <p:ph type="sldNum" sz="quarter" idx="10"/>
          </p:nvPr>
        </p:nvSpPr>
        <p:spPr/>
        <p:txBody>
          <a:bodyPr/>
          <a:lstStyle/>
          <a:p>
            <a:fld id="{21B12452-D240-4568-8B26-DF2B680D4D1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Allow</a:t>
            </a:r>
            <a:r>
              <a:rPr lang="en-US" baseline="0" dirty="0" smtClean="0"/>
              <a:t> students to pair share and discuss the picture that does not belong</a:t>
            </a:r>
          </a:p>
          <a:p>
            <a:r>
              <a:rPr lang="en-US" baseline="0" dirty="0" smtClean="0"/>
              <a:t>Call on volunteer and allow them to explain why</a:t>
            </a:r>
            <a:endParaRPr lang="en-US" dirty="0"/>
          </a:p>
        </p:txBody>
      </p:sp>
      <p:sp>
        <p:nvSpPr>
          <p:cNvPr id="4" name="Slide Number Placeholder 3"/>
          <p:cNvSpPr>
            <a:spLocks noGrp="1"/>
          </p:cNvSpPr>
          <p:nvPr>
            <p:ph type="sldNum" sz="quarter" idx="10"/>
          </p:nvPr>
        </p:nvSpPr>
        <p:spPr/>
        <p:txBody>
          <a:bodyPr/>
          <a:lstStyle/>
          <a:p>
            <a:fld id="{21B12452-D240-4568-8B26-DF2B680D4D1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Concept</a:t>
            </a:r>
          </a:p>
          <a:p>
            <a:r>
              <a:rPr lang="en-US" baseline="0" dirty="0" smtClean="0"/>
              <a:t>Present definition of Idiom and give example</a:t>
            </a:r>
          </a:p>
          <a:p>
            <a:r>
              <a:rPr lang="en-US" baseline="0" dirty="0" smtClean="0"/>
              <a:t>RAJ: What do we call a phrase or a group of words that have a special meaning of own? Write it on your white board</a:t>
            </a:r>
          </a:p>
          <a:p>
            <a:r>
              <a:rPr lang="en-US" baseline="0" dirty="0" smtClean="0"/>
              <a:t>What did you write:__ call on non volunteers</a:t>
            </a:r>
          </a:p>
          <a:p>
            <a:r>
              <a:rPr lang="en-US" baseline="0" dirty="0" smtClean="0"/>
              <a:t>How do you know its an idiom? Pair share</a:t>
            </a:r>
          </a:p>
          <a:p>
            <a:r>
              <a:rPr lang="en-US" baseline="0" dirty="0" smtClean="0"/>
              <a:t>Model how to determine the meaning of idiom</a:t>
            </a:r>
          </a:p>
          <a:p>
            <a:r>
              <a:rPr lang="en-US" baseline="0" dirty="0" smtClean="0"/>
              <a:t>CFU: what do use when we try to determine the meaning of an idiom?</a:t>
            </a:r>
          </a:p>
          <a:p>
            <a:r>
              <a:rPr lang="en-US" baseline="0" dirty="0" smtClean="0"/>
              <a:t>What is does the idiom  it’s raining cats and dogs mean?</a:t>
            </a:r>
          </a:p>
          <a:p>
            <a:endParaRPr lang="en-US" baseline="0" dirty="0" smtClean="0"/>
          </a:p>
        </p:txBody>
      </p:sp>
      <p:sp>
        <p:nvSpPr>
          <p:cNvPr id="4" name="Slide Number Placeholder 3"/>
          <p:cNvSpPr>
            <a:spLocks noGrp="1"/>
          </p:cNvSpPr>
          <p:nvPr>
            <p:ph type="sldNum" sz="quarter" idx="10"/>
          </p:nvPr>
        </p:nvSpPr>
        <p:spPr/>
        <p:txBody>
          <a:bodyPr/>
          <a:lstStyle/>
          <a:p>
            <a:fld id="{21B12452-D240-4568-8B26-DF2B680D4D1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Importance</a:t>
            </a:r>
          </a:p>
          <a:p>
            <a:r>
              <a:rPr lang="en-US" dirty="0" smtClean="0"/>
              <a:t>Read the importance</a:t>
            </a:r>
            <a:r>
              <a:rPr lang="en-US" baseline="0" dirty="0" smtClean="0"/>
              <a:t> and have students offer other reasons: call on volunteers</a:t>
            </a:r>
          </a:p>
          <a:p>
            <a:r>
              <a:rPr lang="en-US" baseline="0" dirty="0" smtClean="0"/>
              <a:t>Elaborate  on meaning</a:t>
            </a:r>
          </a:p>
          <a:p>
            <a:r>
              <a:rPr lang="en-US" baseline="0" dirty="0" smtClean="0"/>
              <a:t>CFU: Why is this important</a:t>
            </a:r>
          </a:p>
          <a:p>
            <a:r>
              <a:rPr lang="en-US" baseline="0" dirty="0" smtClean="0"/>
              <a:t>Part 2 of importance: Can any one think if other reasons why this will be important? volunteers</a:t>
            </a:r>
            <a:endParaRPr lang="en-US" dirty="0"/>
          </a:p>
        </p:txBody>
      </p:sp>
      <p:sp>
        <p:nvSpPr>
          <p:cNvPr id="4" name="Slide Number Placeholder 3"/>
          <p:cNvSpPr>
            <a:spLocks noGrp="1"/>
          </p:cNvSpPr>
          <p:nvPr>
            <p:ph type="sldNum" sz="quarter" idx="10"/>
          </p:nvPr>
        </p:nvSpPr>
        <p:spPr/>
        <p:txBody>
          <a:bodyPr/>
          <a:lstStyle/>
          <a:p>
            <a:fld id="{21B12452-D240-4568-8B26-DF2B680D4D1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Skill </a:t>
            </a:r>
          </a:p>
          <a:p>
            <a:r>
              <a:rPr lang="en-US" dirty="0" smtClean="0"/>
              <a:t>Say “ lets me show you what I do when I want to</a:t>
            </a:r>
            <a:r>
              <a:rPr lang="en-US" baseline="0" dirty="0" smtClean="0"/>
              <a:t> determine the meaning idioms</a:t>
            </a:r>
          </a:p>
          <a:p>
            <a:r>
              <a:rPr lang="en-US" baseline="0" dirty="0" smtClean="0"/>
              <a:t>First I read the passage” ( read the passage)</a:t>
            </a:r>
          </a:p>
          <a:p>
            <a:r>
              <a:rPr lang="en-US" baseline="0" dirty="0" smtClean="0"/>
              <a:t>“then I identify the underlined idiom (point to underlined idiom)</a:t>
            </a:r>
          </a:p>
          <a:p>
            <a:r>
              <a:rPr lang="en-US" baseline="0" dirty="0" smtClean="0"/>
              <a:t>“Next I use context clues and common sense to determine meaning” (strategically model)</a:t>
            </a:r>
          </a:p>
          <a:p>
            <a:r>
              <a:rPr lang="en-US" baseline="0" dirty="0" smtClean="0"/>
              <a:t>“Last I choose my answer”</a:t>
            </a:r>
            <a:endParaRPr lang="en-US" dirty="0" smtClean="0"/>
          </a:p>
          <a:p>
            <a:endParaRPr lang="en-US" dirty="0"/>
          </a:p>
        </p:txBody>
      </p:sp>
      <p:sp>
        <p:nvSpPr>
          <p:cNvPr id="4" name="Slide Number Placeholder 3"/>
          <p:cNvSpPr>
            <a:spLocks noGrp="1"/>
          </p:cNvSpPr>
          <p:nvPr>
            <p:ph type="sldNum" sz="quarter" idx="10"/>
          </p:nvPr>
        </p:nvSpPr>
        <p:spPr/>
        <p:txBody>
          <a:bodyPr/>
          <a:lstStyle/>
          <a:p>
            <a:fld id="{21B12452-D240-4568-8B26-DF2B680D4D1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Guided</a:t>
            </a:r>
            <a:r>
              <a:rPr lang="en-US" baseline="0" dirty="0" smtClean="0"/>
              <a:t> practice</a:t>
            </a:r>
          </a:p>
          <a:p>
            <a:r>
              <a:rPr lang="en-US" baseline="0" dirty="0" smtClean="0"/>
              <a:t>Remember to slowly release them</a:t>
            </a:r>
            <a:endParaRPr lang="en-US" dirty="0"/>
          </a:p>
        </p:txBody>
      </p:sp>
      <p:sp>
        <p:nvSpPr>
          <p:cNvPr id="4" name="Slide Number Placeholder 3"/>
          <p:cNvSpPr>
            <a:spLocks noGrp="1"/>
          </p:cNvSpPr>
          <p:nvPr>
            <p:ph type="sldNum" sz="quarter" idx="10"/>
          </p:nvPr>
        </p:nvSpPr>
        <p:spPr/>
        <p:txBody>
          <a:bodyPr/>
          <a:lstStyle/>
          <a:p>
            <a:fld id="{21B12452-D240-4568-8B26-DF2B680D4D1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Guided</a:t>
            </a:r>
            <a:r>
              <a:rPr lang="en-US" baseline="0" dirty="0" smtClean="0"/>
              <a:t> practice</a:t>
            </a:r>
          </a:p>
          <a:p>
            <a:r>
              <a:rPr lang="en-US" baseline="0" dirty="0" smtClean="0"/>
              <a:t>Remember to slowly release them</a:t>
            </a:r>
            <a:endParaRPr lang="en-US" dirty="0"/>
          </a:p>
        </p:txBody>
      </p:sp>
      <p:sp>
        <p:nvSpPr>
          <p:cNvPr id="4" name="Slide Number Placeholder 3"/>
          <p:cNvSpPr>
            <a:spLocks noGrp="1"/>
          </p:cNvSpPr>
          <p:nvPr>
            <p:ph type="sldNum" sz="quarter" idx="10"/>
          </p:nvPr>
        </p:nvSpPr>
        <p:spPr/>
        <p:txBody>
          <a:bodyPr/>
          <a:lstStyle/>
          <a:p>
            <a:fld id="{21B12452-D240-4568-8B26-DF2B680D4D10}"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Closure</a:t>
            </a:r>
            <a:endParaRPr lang="en-US" baseline="0" dirty="0"/>
          </a:p>
          <a:p>
            <a:r>
              <a:rPr lang="en-US" baseline="0" dirty="0" smtClean="0"/>
              <a:t>Review the learning objective have students p/s and call on non volunteer</a:t>
            </a:r>
          </a:p>
          <a:p>
            <a:r>
              <a:rPr lang="en-US" baseline="0" dirty="0" smtClean="0"/>
              <a:t>Review importance</a:t>
            </a:r>
          </a:p>
          <a:p>
            <a:r>
              <a:rPr lang="en-US" baseline="0" dirty="0" smtClean="0"/>
              <a:t>Have students pair share and call on non volunteer</a:t>
            </a:r>
          </a:p>
          <a:p>
            <a:endParaRPr lang="en-US" baseline="0" dirty="0" smtClean="0"/>
          </a:p>
        </p:txBody>
      </p:sp>
      <p:sp>
        <p:nvSpPr>
          <p:cNvPr id="4" name="Slide Number Placeholder 3"/>
          <p:cNvSpPr>
            <a:spLocks noGrp="1"/>
          </p:cNvSpPr>
          <p:nvPr>
            <p:ph type="sldNum" sz="quarter" idx="10"/>
          </p:nvPr>
        </p:nvSpPr>
        <p:spPr/>
        <p:txBody>
          <a:bodyPr/>
          <a:lstStyle/>
          <a:p>
            <a:fld id="{21B12452-D240-4568-8B26-DF2B680D4D10}" type="slidenum">
              <a:rPr lang="en-US" smtClean="0"/>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F2ABF0-2907-4913-828C-B385F49C4310}" type="datetimeFigureOut">
              <a:rPr lang="en-US" smtClean="0"/>
              <a:pPr/>
              <a:t>10/13/2009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B8551D-2E5F-47AF-AB9F-68178FD8873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F2ABF0-2907-4913-828C-B385F49C4310}" type="datetimeFigureOut">
              <a:rPr lang="en-US" smtClean="0"/>
              <a:pPr/>
              <a:t>10/13/2009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B8551D-2E5F-47AF-AB9F-68178FD8873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F2ABF0-2907-4913-828C-B385F49C4310}" type="datetimeFigureOut">
              <a:rPr lang="en-US" smtClean="0"/>
              <a:pPr/>
              <a:t>10/13/2009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B8551D-2E5F-47AF-AB9F-68178FD8873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F2ABF0-2907-4913-828C-B385F49C4310}" type="datetimeFigureOut">
              <a:rPr lang="en-US" smtClean="0"/>
              <a:pPr/>
              <a:t>10/13/2009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B8551D-2E5F-47AF-AB9F-68178FD8873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F2ABF0-2907-4913-828C-B385F49C4310}" type="datetimeFigureOut">
              <a:rPr lang="en-US" smtClean="0"/>
              <a:pPr/>
              <a:t>10/13/2009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1B8551D-2E5F-47AF-AB9F-68178FD8873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F2ABF0-2907-4913-828C-B385F49C4310}" type="datetimeFigureOut">
              <a:rPr lang="en-US" smtClean="0"/>
              <a:pPr/>
              <a:t>10/13/2009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1B8551D-2E5F-47AF-AB9F-68178FD8873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F2ABF0-2907-4913-828C-B385F49C4310}" type="datetimeFigureOut">
              <a:rPr lang="en-US" smtClean="0"/>
              <a:pPr/>
              <a:t>10/13/2009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1B8551D-2E5F-47AF-AB9F-68178FD8873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F2ABF0-2907-4913-828C-B385F49C4310}" type="datetimeFigureOut">
              <a:rPr lang="en-US" smtClean="0"/>
              <a:pPr/>
              <a:t>10/13/2009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B8551D-2E5F-47AF-AB9F-68178FD8873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F2ABF0-2907-4913-828C-B385F49C4310}" type="datetimeFigureOut">
              <a:rPr lang="en-US" smtClean="0"/>
              <a:pPr/>
              <a:t>10/13/2009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B8551D-2E5F-47AF-AB9F-68178FD8873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F2ABF0-2907-4913-828C-B385F49C4310}" type="datetimeFigureOut">
              <a:rPr lang="en-US" smtClean="0"/>
              <a:pPr/>
              <a:t>10/13/2009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B8551D-2E5F-47AF-AB9F-68178FD8873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F2ABF0-2907-4913-828C-B385F49C4310}" type="datetimeFigureOut">
              <a:rPr lang="en-US" smtClean="0"/>
              <a:pPr/>
              <a:t>10/13/2009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B8551D-2E5F-47AF-AB9F-68178FD8873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F2ABF0-2907-4913-828C-B385F49C4310}" type="datetimeFigureOut">
              <a:rPr lang="en-US" smtClean="0"/>
              <a:pPr/>
              <a:t>10/13/2009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8551D-2E5F-47AF-AB9F-68178FD8873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Cordinators\AppData\Local\Microsoft\Windows\Temporary Internet Files\Content.IE5\89HSCZSG\MPj04394500000[1].jpg"/>
          <p:cNvPicPr>
            <a:picLocks noChangeAspect="1" noChangeArrowheads="1"/>
          </p:cNvPicPr>
          <p:nvPr/>
        </p:nvPicPr>
        <p:blipFill>
          <a:blip r:embed="rId3"/>
          <a:srcRect/>
          <a:stretch>
            <a:fillRect/>
          </a:stretch>
        </p:blipFill>
        <p:spPr bwMode="auto">
          <a:xfrm>
            <a:off x="0" y="152400"/>
            <a:ext cx="8991600" cy="6568440"/>
          </a:xfrm>
          <a:prstGeom prst="rect">
            <a:avLst/>
          </a:prstGeom>
          <a:noFill/>
        </p:spPr>
      </p:pic>
      <p:sp>
        <p:nvSpPr>
          <p:cNvPr id="5" name="Content Placeholder 4"/>
          <p:cNvSpPr>
            <a:spLocks noGrp="1"/>
          </p:cNvSpPr>
          <p:nvPr>
            <p:ph idx="1"/>
          </p:nvPr>
        </p:nvSpPr>
        <p:spPr>
          <a:xfrm>
            <a:off x="2438400" y="457200"/>
            <a:ext cx="6096000" cy="2667000"/>
          </a:xfrm>
        </p:spPr>
        <p:txBody>
          <a:bodyPr>
            <a:normAutofit/>
          </a:bodyPr>
          <a:lstStyle/>
          <a:p>
            <a:pPr>
              <a:buNone/>
            </a:pPr>
            <a:r>
              <a:rPr lang="en-US" sz="1000" b="1" dirty="0" err="1" smtClean="0">
                <a:solidFill>
                  <a:schemeClr val="bg1"/>
                </a:solidFill>
              </a:rPr>
              <a:t>i</a:t>
            </a:r>
            <a:endParaRPr lang="en-US" sz="1000" dirty="0">
              <a:solidFill>
                <a:schemeClr val="bg1"/>
              </a:solidFill>
            </a:endParaRPr>
          </a:p>
          <a:p>
            <a:pPr>
              <a:buNone/>
            </a:pPr>
            <a:r>
              <a:rPr lang="en-US" dirty="0" smtClean="0"/>
              <a:t>*Independent practic</a:t>
            </a:r>
            <a:r>
              <a:rPr lang="en-US" dirty="0" smtClean="0"/>
              <a:t>e is in edusoft under shared test</a:t>
            </a:r>
            <a:endParaRPr lang="en-US" dirty="0" smtClean="0"/>
          </a:p>
          <a:p>
            <a:pPr>
              <a:buNone/>
            </a:pPr>
            <a:endParaRPr lang="en-US" dirty="0"/>
          </a:p>
          <a:p>
            <a:pPr>
              <a:buNone/>
            </a:pPr>
            <a:endParaRPr lang="en-US" dirty="0">
              <a:solidFill>
                <a:srgbClr val="7030A0"/>
              </a:solidFill>
            </a:endParaRPr>
          </a:p>
          <a:p>
            <a:pPr>
              <a:buNone/>
            </a:pPr>
            <a:endParaRPr lang="en-US" dirty="0">
              <a:solidFill>
                <a:srgbClr val="7030A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Cordinators\AppData\Local\Microsoft\Windows\Temporary Internet Files\Content.IE5\89HSCZSG\MPj04394500000[1].jpg"/>
          <p:cNvPicPr>
            <a:picLocks noChangeAspect="1" noChangeArrowheads="1"/>
          </p:cNvPicPr>
          <p:nvPr/>
        </p:nvPicPr>
        <p:blipFill>
          <a:blip r:embed="rId3"/>
          <a:srcRect/>
          <a:stretch>
            <a:fillRect/>
          </a:stretch>
        </p:blipFill>
        <p:spPr bwMode="auto">
          <a:xfrm>
            <a:off x="0" y="152400"/>
            <a:ext cx="8991600" cy="6568440"/>
          </a:xfrm>
          <a:prstGeom prst="rect">
            <a:avLst/>
          </a:prstGeom>
          <a:noFill/>
        </p:spPr>
      </p:pic>
      <p:sp>
        <p:nvSpPr>
          <p:cNvPr id="5" name="Content Placeholder 4"/>
          <p:cNvSpPr>
            <a:spLocks noGrp="1"/>
          </p:cNvSpPr>
          <p:nvPr>
            <p:ph idx="1"/>
          </p:nvPr>
        </p:nvSpPr>
        <p:spPr>
          <a:xfrm>
            <a:off x="2438400" y="457200"/>
            <a:ext cx="6096000" cy="2667000"/>
          </a:xfrm>
        </p:spPr>
        <p:txBody>
          <a:bodyPr>
            <a:normAutofit fontScale="92500"/>
          </a:bodyPr>
          <a:lstStyle/>
          <a:p>
            <a:pPr>
              <a:buNone/>
            </a:pPr>
            <a:r>
              <a:rPr lang="en-US" b="1" dirty="0" smtClean="0">
                <a:solidFill>
                  <a:srgbClr val="FF0000"/>
                </a:solidFill>
              </a:rPr>
              <a:t>Learning Objective</a:t>
            </a:r>
            <a:r>
              <a:rPr lang="en-US" sz="4000" b="1" dirty="0" smtClean="0">
                <a:solidFill>
                  <a:srgbClr val="FF0000"/>
                </a:solidFill>
              </a:rPr>
              <a:t>:  </a:t>
            </a:r>
            <a:r>
              <a:rPr lang="en-US" sz="4000" dirty="0" smtClean="0">
                <a:solidFill>
                  <a:schemeClr val="bg1"/>
                </a:solidFill>
              </a:rPr>
              <a:t>Today we will delete information that is not needed in writing</a:t>
            </a:r>
          </a:p>
          <a:p>
            <a:pPr algn="ctr">
              <a:buNone/>
            </a:pPr>
            <a:r>
              <a:rPr lang="en-US" sz="3000" dirty="0" smtClean="0">
                <a:solidFill>
                  <a:schemeClr val="bg1"/>
                </a:solidFill>
              </a:rPr>
              <a:t>                            WS 1.10</a:t>
            </a:r>
          </a:p>
          <a:p>
            <a:pPr>
              <a:buNone/>
            </a:pPr>
            <a:endParaRPr lang="en-US" dirty="0">
              <a:solidFill>
                <a:srgbClr val="7030A0"/>
              </a:solidFill>
            </a:endParaRPr>
          </a:p>
          <a:p>
            <a:pPr>
              <a:buNone/>
            </a:pPr>
            <a:endParaRPr lang="en-US" dirty="0" smtClean="0"/>
          </a:p>
          <a:p>
            <a:pPr>
              <a:buNone/>
            </a:pPr>
            <a:endParaRPr lang="en-US" dirty="0"/>
          </a:p>
          <a:p>
            <a:pPr>
              <a:buNone/>
            </a:pPr>
            <a:endParaRPr lang="en-US" dirty="0">
              <a:solidFill>
                <a:srgbClr val="7030A0"/>
              </a:solidFill>
            </a:endParaRPr>
          </a:p>
          <a:p>
            <a:pPr>
              <a:buNone/>
            </a:pPr>
            <a:endParaRPr lang="en-US" dirty="0">
              <a:solidFill>
                <a:srgbClr val="7030A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Cordinators\AppData\Local\Microsoft\Windows\Temporary Internet Files\Content.IE5\O5NC73JL\MPj04394640000[1].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685800" y="609600"/>
            <a:ext cx="5257800" cy="1143000"/>
          </a:xfrm>
        </p:spPr>
        <p:txBody>
          <a:bodyPr>
            <a:normAutofit fontScale="90000"/>
          </a:bodyPr>
          <a:lstStyle/>
          <a:p>
            <a:r>
              <a:rPr lang="en-US" dirty="0" smtClean="0">
                <a:solidFill>
                  <a:srgbClr val="FF0000"/>
                </a:solidFill>
              </a:rPr>
              <a:t>What will we apply knowledge of today?</a:t>
            </a:r>
            <a:endParaRPr lang="en-US" dirty="0">
              <a:solidFill>
                <a:srgbClr val="FF0000"/>
              </a:solidFill>
            </a:endParaRPr>
          </a:p>
        </p:txBody>
      </p:sp>
      <p:sp>
        <p:nvSpPr>
          <p:cNvPr id="3" name="Content Placeholder 2"/>
          <p:cNvSpPr>
            <a:spLocks noGrp="1"/>
          </p:cNvSpPr>
          <p:nvPr>
            <p:ph idx="1"/>
          </p:nvPr>
        </p:nvSpPr>
        <p:spPr>
          <a:xfrm>
            <a:off x="838200" y="1600200"/>
            <a:ext cx="5181600" cy="2849563"/>
          </a:xfrm>
        </p:spPr>
        <p:txBody>
          <a:bodyPr/>
          <a:lstStyle/>
          <a:p>
            <a:pPr>
              <a:buNone/>
            </a:pPr>
            <a:r>
              <a:rPr lang="en-US" b="1" dirty="0" smtClean="0">
                <a:solidFill>
                  <a:schemeClr val="bg1"/>
                </a:solidFill>
              </a:rPr>
              <a:t>Today we will delete information that is not needed in writing</a:t>
            </a:r>
          </a:p>
        </p:txBody>
      </p:sp>
      <p:sp>
        <p:nvSpPr>
          <p:cNvPr id="6" name="Oval 5"/>
          <p:cNvSpPr/>
          <p:nvPr/>
        </p:nvSpPr>
        <p:spPr>
          <a:xfrm>
            <a:off x="3200400" y="1676400"/>
            <a:ext cx="1371600" cy="457200"/>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686800" cy="2895600"/>
          </a:xfrm>
        </p:spPr>
        <p:txBody>
          <a:bodyPr>
            <a:normAutofit/>
          </a:bodyPr>
          <a:lstStyle/>
          <a:p>
            <a:pPr algn="ctr">
              <a:buNone/>
            </a:pPr>
            <a:r>
              <a:rPr lang="en-US" dirty="0" smtClean="0"/>
              <a:t> </a:t>
            </a:r>
            <a:r>
              <a:rPr lang="en-US" dirty="0" smtClean="0">
                <a:solidFill>
                  <a:srgbClr val="FF0000"/>
                </a:solidFill>
              </a:rPr>
              <a:t>Share with your Partner the picture that does </a:t>
            </a:r>
            <a:r>
              <a:rPr lang="en-US" u="sng" dirty="0" smtClean="0">
                <a:solidFill>
                  <a:srgbClr val="FF0000"/>
                </a:solidFill>
              </a:rPr>
              <a:t>not</a:t>
            </a:r>
            <a:r>
              <a:rPr lang="en-US" dirty="0" smtClean="0">
                <a:solidFill>
                  <a:srgbClr val="FF0000"/>
                </a:solidFill>
              </a:rPr>
              <a:t> belong and discuss why?</a:t>
            </a:r>
          </a:p>
          <a:p>
            <a:pPr algn="ctr">
              <a:buNone/>
            </a:pPr>
            <a:endParaRPr lang="en-US" dirty="0" smtClean="0">
              <a:solidFill>
                <a:srgbClr val="FF0000"/>
              </a:solidFill>
            </a:endParaRPr>
          </a:p>
          <a:p>
            <a:pPr algn="ctr">
              <a:buNone/>
            </a:pPr>
            <a:endParaRPr lang="en-US" dirty="0" smtClean="0"/>
          </a:p>
          <a:p>
            <a:pPr algn="ctr">
              <a:buNone/>
            </a:pPr>
            <a:endParaRPr lang="en-US" dirty="0" smtClean="0">
              <a:solidFill>
                <a:srgbClr val="FF0000"/>
              </a:solidFill>
            </a:endParaRPr>
          </a:p>
          <a:p>
            <a:pPr algn="ctr">
              <a:buNone/>
            </a:pPr>
            <a:endParaRPr lang="en-US" dirty="0" smtClean="0"/>
          </a:p>
          <a:p>
            <a:pPr>
              <a:buNone/>
            </a:pPr>
            <a:endParaRPr lang="en-US" dirty="0" smtClean="0"/>
          </a:p>
          <a:p>
            <a:pPr>
              <a:buNone/>
            </a:pPr>
            <a:endParaRPr lang="en-US" dirty="0"/>
          </a:p>
        </p:txBody>
      </p:sp>
      <p:sp>
        <p:nvSpPr>
          <p:cNvPr id="7" name="Title 6"/>
          <p:cNvSpPr>
            <a:spLocks noGrp="1"/>
          </p:cNvSpPr>
          <p:nvPr>
            <p:ph type="title"/>
          </p:nvPr>
        </p:nvSpPr>
        <p:spPr>
          <a:xfrm>
            <a:off x="381000" y="-152400"/>
            <a:ext cx="8229600" cy="1143000"/>
          </a:xfrm>
        </p:spPr>
        <p:txBody>
          <a:bodyPr/>
          <a:lstStyle/>
          <a:p>
            <a:r>
              <a:rPr lang="en-US" dirty="0" smtClean="0"/>
              <a:t>Partner Share</a:t>
            </a:r>
            <a:endParaRPr lang="en-US" dirty="0"/>
          </a:p>
        </p:txBody>
      </p:sp>
      <p:pic>
        <p:nvPicPr>
          <p:cNvPr id="1026" name="Picture 2" descr="C:\Users\Cordinators\AppData\Local\Microsoft\Windows\Temporary Internet Files\Content.IE5\OWIDZYKU\MCj04248460000[1].wmf"/>
          <p:cNvPicPr>
            <a:picLocks noChangeAspect="1" noChangeArrowheads="1"/>
          </p:cNvPicPr>
          <p:nvPr/>
        </p:nvPicPr>
        <p:blipFill>
          <a:blip r:embed="rId3"/>
          <a:srcRect/>
          <a:stretch>
            <a:fillRect/>
          </a:stretch>
        </p:blipFill>
        <p:spPr bwMode="auto">
          <a:xfrm>
            <a:off x="457200" y="152400"/>
            <a:ext cx="2308225" cy="914400"/>
          </a:xfrm>
          <a:prstGeom prst="rect">
            <a:avLst/>
          </a:prstGeom>
          <a:noFill/>
        </p:spPr>
      </p:pic>
      <p:pic>
        <p:nvPicPr>
          <p:cNvPr id="2" name="Picture 2" descr="C:\Documents and Settings\lausd_user\Local Settings\Temporary Internet Files\Content.IE5\YL4FMX61\MCj04344510000[1].wmf"/>
          <p:cNvPicPr>
            <a:picLocks noChangeAspect="1" noChangeArrowheads="1"/>
          </p:cNvPicPr>
          <p:nvPr/>
        </p:nvPicPr>
        <p:blipFill>
          <a:blip r:embed="rId4"/>
          <a:srcRect/>
          <a:stretch>
            <a:fillRect/>
          </a:stretch>
        </p:blipFill>
        <p:spPr bwMode="auto">
          <a:xfrm>
            <a:off x="685800" y="2667000"/>
            <a:ext cx="1676400" cy="1524000"/>
          </a:xfrm>
          <a:prstGeom prst="rect">
            <a:avLst/>
          </a:prstGeom>
          <a:noFill/>
        </p:spPr>
      </p:pic>
      <p:pic>
        <p:nvPicPr>
          <p:cNvPr id="1027" name="Picture 3" descr="C:\Documents and Settings\lausd_user\Local Settings\Temporary Internet Files\Content.IE5\4LG30R0J\MCj04344550000[1].wmf"/>
          <p:cNvPicPr>
            <a:picLocks noChangeAspect="1" noChangeArrowheads="1"/>
          </p:cNvPicPr>
          <p:nvPr/>
        </p:nvPicPr>
        <p:blipFill>
          <a:blip r:embed="rId5"/>
          <a:srcRect/>
          <a:stretch>
            <a:fillRect/>
          </a:stretch>
        </p:blipFill>
        <p:spPr bwMode="auto">
          <a:xfrm>
            <a:off x="7391400" y="2971800"/>
            <a:ext cx="1447800" cy="1273175"/>
          </a:xfrm>
          <a:prstGeom prst="rect">
            <a:avLst/>
          </a:prstGeom>
          <a:noFill/>
        </p:spPr>
      </p:pic>
      <p:pic>
        <p:nvPicPr>
          <p:cNvPr id="1028" name="Picture 4" descr="C:\Documents and Settings\lausd_user\Local Settings\Temporary Internet Files\Content.IE5\SNX7UI3D\MCj04283390000[1].wmf"/>
          <p:cNvPicPr>
            <a:picLocks noChangeAspect="1" noChangeArrowheads="1"/>
          </p:cNvPicPr>
          <p:nvPr/>
        </p:nvPicPr>
        <p:blipFill>
          <a:blip r:embed="rId6"/>
          <a:srcRect/>
          <a:stretch>
            <a:fillRect/>
          </a:stretch>
        </p:blipFill>
        <p:spPr bwMode="auto">
          <a:xfrm>
            <a:off x="5334000" y="2743200"/>
            <a:ext cx="1524000" cy="1524000"/>
          </a:xfrm>
          <a:prstGeom prst="rect">
            <a:avLst/>
          </a:prstGeom>
          <a:noFill/>
        </p:spPr>
      </p:pic>
      <p:pic>
        <p:nvPicPr>
          <p:cNvPr id="1030" name="Picture 6" descr="C:\Documents and Settings\lausd_user\Local Settings\Temporary Internet Files\Content.IE5\YRINA563\MCj02506360000[1].wmf"/>
          <p:cNvPicPr>
            <a:picLocks noChangeAspect="1" noChangeArrowheads="1"/>
          </p:cNvPicPr>
          <p:nvPr/>
        </p:nvPicPr>
        <p:blipFill>
          <a:blip r:embed="rId7"/>
          <a:srcRect/>
          <a:stretch>
            <a:fillRect/>
          </a:stretch>
        </p:blipFill>
        <p:spPr bwMode="auto">
          <a:xfrm>
            <a:off x="2895600" y="2667000"/>
            <a:ext cx="1828800" cy="1561723"/>
          </a:xfrm>
          <a:prstGeom prst="rect">
            <a:avLst/>
          </a:prstGeom>
          <a:noFill/>
        </p:spPr>
      </p:pic>
      <p:sp>
        <p:nvSpPr>
          <p:cNvPr id="10" name="TextBox 9"/>
          <p:cNvSpPr txBox="1"/>
          <p:nvPr/>
        </p:nvSpPr>
        <p:spPr>
          <a:xfrm>
            <a:off x="685800" y="4267200"/>
            <a:ext cx="1295400" cy="769441"/>
          </a:xfrm>
          <a:prstGeom prst="rect">
            <a:avLst/>
          </a:prstGeom>
          <a:noFill/>
        </p:spPr>
        <p:txBody>
          <a:bodyPr wrap="square" rtlCol="0">
            <a:spAutoFit/>
          </a:bodyPr>
          <a:lstStyle/>
          <a:p>
            <a:pPr algn="ctr"/>
            <a:r>
              <a:rPr lang="en-US" sz="4400" dirty="0" smtClean="0"/>
              <a:t>A</a:t>
            </a:r>
            <a:endParaRPr lang="en-US" sz="4400" dirty="0"/>
          </a:p>
        </p:txBody>
      </p:sp>
      <p:sp>
        <p:nvSpPr>
          <p:cNvPr id="11" name="TextBox 10"/>
          <p:cNvSpPr txBox="1"/>
          <p:nvPr/>
        </p:nvSpPr>
        <p:spPr>
          <a:xfrm>
            <a:off x="3124200" y="4267200"/>
            <a:ext cx="1295400" cy="769441"/>
          </a:xfrm>
          <a:prstGeom prst="rect">
            <a:avLst/>
          </a:prstGeom>
          <a:noFill/>
        </p:spPr>
        <p:txBody>
          <a:bodyPr wrap="square" rtlCol="0">
            <a:spAutoFit/>
          </a:bodyPr>
          <a:lstStyle/>
          <a:p>
            <a:pPr algn="ctr"/>
            <a:r>
              <a:rPr lang="en-US" sz="4400" dirty="0" smtClean="0"/>
              <a:t>B</a:t>
            </a:r>
            <a:endParaRPr lang="en-US" sz="4400" dirty="0"/>
          </a:p>
        </p:txBody>
      </p:sp>
      <p:sp>
        <p:nvSpPr>
          <p:cNvPr id="12" name="TextBox 11"/>
          <p:cNvSpPr txBox="1"/>
          <p:nvPr/>
        </p:nvSpPr>
        <p:spPr>
          <a:xfrm>
            <a:off x="5334000" y="4267200"/>
            <a:ext cx="1295400" cy="769441"/>
          </a:xfrm>
          <a:prstGeom prst="rect">
            <a:avLst/>
          </a:prstGeom>
          <a:noFill/>
        </p:spPr>
        <p:txBody>
          <a:bodyPr wrap="square" rtlCol="0">
            <a:spAutoFit/>
          </a:bodyPr>
          <a:lstStyle/>
          <a:p>
            <a:pPr algn="ctr"/>
            <a:r>
              <a:rPr lang="en-US" sz="4400" dirty="0" smtClean="0"/>
              <a:t>C</a:t>
            </a:r>
            <a:endParaRPr lang="en-US" sz="4400" dirty="0"/>
          </a:p>
        </p:txBody>
      </p:sp>
      <p:sp>
        <p:nvSpPr>
          <p:cNvPr id="13" name="TextBox 12"/>
          <p:cNvSpPr txBox="1"/>
          <p:nvPr/>
        </p:nvSpPr>
        <p:spPr>
          <a:xfrm>
            <a:off x="7467600" y="4267200"/>
            <a:ext cx="1295400" cy="769441"/>
          </a:xfrm>
          <a:prstGeom prst="rect">
            <a:avLst/>
          </a:prstGeom>
          <a:noFill/>
        </p:spPr>
        <p:txBody>
          <a:bodyPr wrap="square" rtlCol="0">
            <a:spAutoFit/>
          </a:bodyPr>
          <a:lstStyle/>
          <a:p>
            <a:pPr algn="ctr"/>
            <a:r>
              <a:rPr lang="en-US" sz="4400" dirty="0" smtClean="0"/>
              <a:t>D</a:t>
            </a:r>
            <a:endParaRPr lang="en-US" sz="4400" dirty="0"/>
          </a:p>
        </p:txBody>
      </p:sp>
      <p:sp>
        <p:nvSpPr>
          <p:cNvPr id="14" name="Oval 13"/>
          <p:cNvSpPr/>
          <p:nvPr/>
        </p:nvSpPr>
        <p:spPr>
          <a:xfrm>
            <a:off x="2667000" y="2362200"/>
            <a:ext cx="2362200" cy="3124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amond(in)">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077200" cy="1143000"/>
          </a:xfrm>
        </p:spPr>
        <p:txBody>
          <a:bodyPr>
            <a:noAutofit/>
          </a:bodyPr>
          <a:lstStyle/>
          <a:p>
            <a:r>
              <a:rPr lang="en-US" sz="2400" dirty="0" smtClean="0"/>
              <a:t>                                                  </a:t>
            </a:r>
            <a:r>
              <a:rPr lang="en-US" sz="2400" u="sng" dirty="0" smtClean="0"/>
              <a:t>Deleting Information</a:t>
            </a:r>
            <a:r>
              <a:rPr lang="en-US" sz="2400" dirty="0" smtClean="0"/>
              <a:t/>
            </a:r>
            <a:br>
              <a:rPr lang="en-US" sz="2400" dirty="0" smtClean="0"/>
            </a:br>
            <a:r>
              <a:rPr lang="en-US" sz="2400" dirty="0" smtClean="0"/>
              <a:t>- Removing information or details that does not support the main idea or topic of the writing  and details that are  </a:t>
            </a:r>
            <a:r>
              <a:rPr lang="en-US" sz="2400" dirty="0" smtClean="0">
                <a:solidFill>
                  <a:srgbClr val="FF0000"/>
                </a:solidFill>
              </a:rPr>
              <a:t>repetitive ( repeats information)</a:t>
            </a:r>
            <a:endParaRPr lang="en-US" sz="2400" i="1" dirty="0">
              <a:solidFill>
                <a:srgbClr val="FF0000"/>
              </a:solidFill>
            </a:endParaRPr>
          </a:p>
        </p:txBody>
      </p:sp>
      <p:sp>
        <p:nvSpPr>
          <p:cNvPr id="15" name="Content Placeholder 14"/>
          <p:cNvSpPr>
            <a:spLocks noGrp="1"/>
          </p:cNvSpPr>
          <p:nvPr>
            <p:ph idx="1"/>
          </p:nvPr>
        </p:nvSpPr>
        <p:spPr>
          <a:xfrm>
            <a:off x="381000" y="2057400"/>
            <a:ext cx="8229600" cy="4525963"/>
          </a:xfrm>
        </p:spPr>
        <p:txBody>
          <a:bodyPr/>
          <a:lstStyle/>
          <a:p>
            <a:pPr>
              <a:buNone/>
            </a:pPr>
            <a:r>
              <a:rPr lang="en-US" dirty="0" smtClean="0">
                <a:solidFill>
                  <a:srgbClr val="FF0000"/>
                </a:solidFill>
              </a:rPr>
              <a:t>Example: </a:t>
            </a:r>
            <a:r>
              <a:rPr lang="en-US" dirty="0" smtClean="0"/>
              <a:t>Today we decided to clean our house. </a:t>
            </a:r>
            <a:r>
              <a:rPr lang="en-US" dirty="0" smtClean="0">
                <a:solidFill>
                  <a:srgbClr val="FF0000"/>
                </a:solidFill>
              </a:rPr>
              <a:t>We wanted our house to be clean</a:t>
            </a:r>
            <a:r>
              <a:rPr lang="en-US" dirty="0" smtClean="0"/>
              <a:t>.  Mom cleaned the windows. Sarah washed the dishes and I took out the trash. Dad cleaned the garage. Everyone worked together to get our house into shape. </a:t>
            </a:r>
            <a:endParaRPr lang="en-US" dirty="0">
              <a:solidFill>
                <a:srgbClr val="FF0000"/>
              </a:solidFill>
            </a:endParaRPr>
          </a:p>
        </p:txBody>
      </p:sp>
      <p:cxnSp>
        <p:nvCxnSpPr>
          <p:cNvPr id="9" name="Straight Connector 8"/>
          <p:cNvCxnSpPr/>
          <p:nvPr/>
        </p:nvCxnSpPr>
        <p:spPr>
          <a:xfrm>
            <a:off x="685800" y="2895600"/>
            <a:ext cx="56388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par>
                                <p:cTn id="8" presetID="2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ppt_x</p:attrName>
                                        </p:attrNameLst>
                                      </p:cBhvr>
                                      <p:tavLst>
                                        <p:tav tm="0">
                                          <p:val>
                                            <p:strVal val="#ppt_x-.2"/>
                                          </p:val>
                                        </p:tav>
                                        <p:tav tm="100000">
                                          <p:val>
                                            <p:strVal val="#ppt_x"/>
                                          </p:val>
                                        </p:tav>
                                      </p:tavLst>
                                    </p:anim>
                                    <p:anim calcmode="lin" valueType="num">
                                      <p:cBhvr>
                                        <p:cTn id="11"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Why is learning how to delete information important?</a:t>
            </a:r>
            <a:endParaRPr lang="en-US" dirty="0"/>
          </a:p>
        </p:txBody>
      </p:sp>
      <p:sp>
        <p:nvSpPr>
          <p:cNvPr id="3" name="Content Placeholder 2"/>
          <p:cNvSpPr>
            <a:spLocks noGrp="1"/>
          </p:cNvSpPr>
          <p:nvPr>
            <p:ph idx="1"/>
          </p:nvPr>
        </p:nvSpPr>
        <p:spPr>
          <a:xfrm>
            <a:off x="457200" y="1600201"/>
            <a:ext cx="8229600" cy="2971800"/>
          </a:xfrm>
        </p:spPr>
        <p:txBody>
          <a:bodyPr>
            <a:normAutofit/>
          </a:bodyPr>
          <a:lstStyle/>
          <a:p>
            <a:pPr algn="ctr">
              <a:buNone/>
            </a:pPr>
            <a:r>
              <a:rPr lang="en-US" dirty="0" smtClean="0"/>
              <a:t>	It helps us to become better writers. It is a skill we can use when we are </a:t>
            </a:r>
            <a:r>
              <a:rPr lang="en-US" dirty="0" smtClean="0">
                <a:solidFill>
                  <a:srgbClr val="FF0000"/>
                </a:solidFill>
              </a:rPr>
              <a:t>revising</a:t>
            </a:r>
            <a:r>
              <a:rPr lang="en-US" dirty="0" smtClean="0"/>
              <a:t> our writing</a:t>
            </a:r>
            <a:endParaRPr lang="en-US" dirty="0" smtClean="0">
              <a:solidFill>
                <a:srgbClr val="C00000"/>
              </a:solidFill>
            </a:endParaRPr>
          </a:p>
        </p:txBody>
      </p:sp>
      <p:pic>
        <p:nvPicPr>
          <p:cNvPr id="2051" name="Picture 3" descr="C:\Users\Cordinators\Pictures\Microsoft Clip Organizer\j0089000.wmf"/>
          <p:cNvPicPr>
            <a:picLocks noChangeAspect="1" noChangeArrowheads="1"/>
          </p:cNvPicPr>
          <p:nvPr/>
        </p:nvPicPr>
        <p:blipFill>
          <a:blip r:embed="rId3"/>
          <a:srcRect/>
          <a:stretch>
            <a:fillRect/>
          </a:stretch>
        </p:blipFill>
        <p:spPr bwMode="auto">
          <a:xfrm>
            <a:off x="2438400" y="3276600"/>
            <a:ext cx="4876800" cy="2362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wd">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10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10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100"/>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229600" cy="533400"/>
          </a:xfrm>
        </p:spPr>
        <p:txBody>
          <a:bodyPr>
            <a:normAutofit/>
          </a:bodyPr>
          <a:lstStyle/>
          <a:p>
            <a:r>
              <a:rPr lang="en-US" sz="2400" dirty="0" smtClean="0"/>
              <a:t>Steps to Deleting Information</a:t>
            </a:r>
            <a:endParaRPr lang="en-US" sz="2400" dirty="0"/>
          </a:p>
        </p:txBody>
      </p:sp>
      <p:sp>
        <p:nvSpPr>
          <p:cNvPr id="3" name="Content Placeholder 2"/>
          <p:cNvSpPr>
            <a:spLocks noGrp="1"/>
          </p:cNvSpPr>
          <p:nvPr>
            <p:ph sz="half" idx="1"/>
          </p:nvPr>
        </p:nvSpPr>
        <p:spPr>
          <a:xfrm>
            <a:off x="0" y="1600200"/>
            <a:ext cx="3733800" cy="4525963"/>
          </a:xfrm>
        </p:spPr>
        <p:txBody>
          <a:bodyPr>
            <a:normAutofit fontScale="92500" lnSpcReduction="20000"/>
          </a:bodyPr>
          <a:lstStyle/>
          <a:p>
            <a:r>
              <a:rPr lang="en-US" dirty="0" smtClean="0">
                <a:solidFill>
                  <a:srgbClr val="FF0000"/>
                </a:solidFill>
              </a:rPr>
              <a:t>Step 1:</a:t>
            </a:r>
            <a:r>
              <a:rPr lang="en-US" dirty="0" smtClean="0"/>
              <a:t> Read the passage</a:t>
            </a:r>
          </a:p>
          <a:p>
            <a:r>
              <a:rPr lang="en-US" dirty="0" smtClean="0">
                <a:solidFill>
                  <a:srgbClr val="FF0000"/>
                </a:solidFill>
              </a:rPr>
              <a:t>Step 2 </a:t>
            </a:r>
            <a:r>
              <a:rPr lang="en-US" dirty="0" smtClean="0"/>
              <a:t>Identify the main idea of the selection</a:t>
            </a:r>
          </a:p>
          <a:p>
            <a:r>
              <a:rPr lang="en-US" dirty="0" smtClean="0">
                <a:solidFill>
                  <a:srgbClr val="FF0000"/>
                </a:solidFill>
              </a:rPr>
              <a:t>Step 3 </a:t>
            </a:r>
            <a:r>
              <a:rPr lang="en-US" dirty="0" smtClean="0"/>
              <a:t>Look for information that does not support the main ideas or topic, or information that is repeated.</a:t>
            </a:r>
          </a:p>
          <a:p>
            <a:r>
              <a:rPr lang="en-US" dirty="0" smtClean="0">
                <a:solidFill>
                  <a:srgbClr val="FF0000"/>
                </a:solidFill>
              </a:rPr>
              <a:t>Step 4 </a:t>
            </a:r>
            <a:r>
              <a:rPr lang="en-US" dirty="0" smtClean="0"/>
              <a:t>choose the correct answer</a:t>
            </a:r>
          </a:p>
          <a:p>
            <a:pPr>
              <a:buNone/>
            </a:pPr>
            <a:endParaRPr lang="en-US" dirty="0"/>
          </a:p>
        </p:txBody>
      </p:sp>
      <p:sp>
        <p:nvSpPr>
          <p:cNvPr id="7" name="Content Placeholder 6"/>
          <p:cNvSpPr>
            <a:spLocks noGrp="1"/>
          </p:cNvSpPr>
          <p:nvPr>
            <p:ph sz="half" idx="2"/>
          </p:nvPr>
        </p:nvSpPr>
        <p:spPr>
          <a:xfrm>
            <a:off x="4114800" y="2514600"/>
            <a:ext cx="4724400" cy="4525963"/>
          </a:xfrm>
        </p:spPr>
        <p:txBody>
          <a:bodyPr>
            <a:normAutofit fontScale="92500" lnSpcReduction="20000"/>
          </a:bodyPr>
          <a:lstStyle/>
          <a:p>
            <a:pPr>
              <a:buNone/>
            </a:pPr>
            <a:endParaRPr lang="en-US" dirty="0" smtClean="0"/>
          </a:p>
          <a:p>
            <a:pPr>
              <a:buNone/>
            </a:pPr>
            <a:endParaRPr lang="en-US" dirty="0" smtClean="0"/>
          </a:p>
          <a:p>
            <a:pPr>
              <a:buNone/>
            </a:pPr>
            <a:r>
              <a:rPr lang="en-US" b="1" dirty="0" smtClean="0"/>
              <a:t>Which sentence is repetitive</a:t>
            </a:r>
          </a:p>
          <a:p>
            <a:pPr marL="514350" indent="-514350">
              <a:buNone/>
            </a:pPr>
            <a:r>
              <a:rPr lang="en-US" dirty="0" smtClean="0"/>
              <a:t>A.  Sentence 2</a:t>
            </a:r>
          </a:p>
          <a:p>
            <a:pPr marL="514350" indent="-514350">
              <a:buNone/>
            </a:pPr>
            <a:endParaRPr lang="en-US" dirty="0" smtClean="0"/>
          </a:p>
          <a:p>
            <a:pPr>
              <a:buNone/>
            </a:pPr>
            <a:r>
              <a:rPr lang="en-US" dirty="0" smtClean="0"/>
              <a:t>B.  Sentence 3</a:t>
            </a:r>
          </a:p>
          <a:p>
            <a:pPr>
              <a:buNone/>
            </a:pPr>
            <a:endParaRPr lang="en-US" dirty="0" smtClean="0"/>
          </a:p>
          <a:p>
            <a:pPr>
              <a:buNone/>
            </a:pPr>
            <a:r>
              <a:rPr lang="en-US" dirty="0" smtClean="0"/>
              <a:t>C.  Sentence 4</a:t>
            </a:r>
          </a:p>
          <a:p>
            <a:pPr>
              <a:buNone/>
            </a:pPr>
            <a:endParaRPr lang="en-US" dirty="0" smtClean="0"/>
          </a:p>
          <a:p>
            <a:pPr>
              <a:buNone/>
            </a:pPr>
            <a:endParaRPr lang="en-US" dirty="0"/>
          </a:p>
        </p:txBody>
      </p:sp>
      <p:sp>
        <p:nvSpPr>
          <p:cNvPr id="8" name="Rectangle 7"/>
          <p:cNvSpPr/>
          <p:nvPr/>
        </p:nvSpPr>
        <p:spPr>
          <a:xfrm>
            <a:off x="3962400" y="457200"/>
            <a:ext cx="5181600" cy="259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rPr>
              <a:t>(1) The California gold Rush of 1849 attracted people from all over the world.(2) The Gold rush appealed to everyone from every where. (3)Men and Women hoped to become rich.( 4) One man said, “my dream is to find gold.”</a:t>
            </a:r>
            <a:endParaRPr lang="en-US" sz="2400" dirty="0">
              <a:solidFill>
                <a:schemeClr val="bg1"/>
              </a:solidFill>
            </a:endParaRPr>
          </a:p>
        </p:txBody>
      </p:sp>
      <p:sp>
        <p:nvSpPr>
          <p:cNvPr id="6" name="5-Point Star 5"/>
          <p:cNvSpPr/>
          <p:nvPr/>
        </p:nvSpPr>
        <p:spPr>
          <a:xfrm>
            <a:off x="4114800" y="3657600"/>
            <a:ext cx="381000" cy="4572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89916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ontent Placeholder 17"/>
          <p:cNvSpPr>
            <a:spLocks noGrp="1"/>
          </p:cNvSpPr>
          <p:nvPr>
            <p:ph idx="1"/>
          </p:nvPr>
        </p:nvSpPr>
        <p:spPr>
          <a:xfrm>
            <a:off x="457200" y="2103437"/>
            <a:ext cx="8229600" cy="4754563"/>
          </a:xfrm>
        </p:spPr>
        <p:txBody>
          <a:bodyPr>
            <a:normAutofit/>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b="1" dirty="0" smtClean="0"/>
              <a:t>Which sentence should be deleted?</a:t>
            </a:r>
          </a:p>
          <a:p>
            <a:pPr marL="514350" indent="-514350">
              <a:buAutoNum type="alphaUcPeriod"/>
            </a:pPr>
            <a:r>
              <a:rPr lang="en-US" dirty="0" smtClean="0"/>
              <a:t>Sentence 2</a:t>
            </a:r>
          </a:p>
          <a:p>
            <a:pPr marL="514350" indent="-514350">
              <a:buAutoNum type="alphaUcPeriod"/>
            </a:pPr>
            <a:r>
              <a:rPr lang="en-US" dirty="0" smtClean="0"/>
              <a:t>Sentence 3</a:t>
            </a:r>
          </a:p>
          <a:p>
            <a:pPr marL="514350" indent="-514350">
              <a:buAutoNum type="alphaUcPeriod"/>
            </a:pPr>
            <a:r>
              <a:rPr lang="en-US" dirty="0" smtClean="0"/>
              <a:t>Sentence 4</a:t>
            </a:r>
            <a:endParaRPr lang="en-US" dirty="0"/>
          </a:p>
        </p:txBody>
      </p:sp>
      <p:sp>
        <p:nvSpPr>
          <p:cNvPr id="20" name="Content Placeholder 2"/>
          <p:cNvSpPr>
            <a:spLocks noGrp="1"/>
          </p:cNvSpPr>
          <p:nvPr>
            <p:ph type="title"/>
          </p:nvPr>
        </p:nvSpPr>
        <p:spPr>
          <a:xfrm>
            <a:off x="457200" y="533400"/>
            <a:ext cx="8229600" cy="1143000"/>
          </a:xfrm>
        </p:spPr>
        <p:txBody>
          <a:bodyPr>
            <a:normAutofit fontScale="90000"/>
          </a:bodyPr>
          <a:lstStyle/>
          <a:p>
            <a:pPr algn="l"/>
            <a:r>
              <a:rPr lang="en-US" sz="2200" dirty="0" smtClean="0">
                <a:solidFill>
                  <a:srgbClr val="FFFF00"/>
                </a:solidFill>
              </a:rPr>
              <a:t>Step 1: Read the passage</a:t>
            </a:r>
          </a:p>
          <a:p>
            <a:pPr algn="l"/>
            <a:r>
              <a:rPr lang="en-US" sz="2200" dirty="0" smtClean="0">
                <a:solidFill>
                  <a:srgbClr val="FFFF00"/>
                </a:solidFill>
              </a:rPr>
              <a:t>Step 2 Identify the main idea of the selection</a:t>
            </a:r>
          </a:p>
          <a:p>
            <a:pPr algn="l"/>
            <a:r>
              <a:rPr lang="en-US" sz="2200" dirty="0" smtClean="0">
                <a:solidFill>
                  <a:srgbClr val="FFFF00"/>
                </a:solidFill>
              </a:rPr>
              <a:t>Step 3 Look for information that does not support the main ideas or topic, or information that is repeated.</a:t>
            </a:r>
          </a:p>
          <a:p>
            <a:pPr algn="l"/>
            <a:r>
              <a:rPr lang="en-US" sz="2200" dirty="0" smtClean="0">
                <a:solidFill>
                  <a:srgbClr val="FFFF00"/>
                </a:solidFill>
              </a:rPr>
              <a:t>Step 4 choose the correct answer</a:t>
            </a:r>
          </a:p>
          <a:p>
            <a:pPr algn="l">
              <a:buNone/>
            </a:pPr>
            <a:endParaRPr lang="en-US" dirty="0"/>
          </a:p>
        </p:txBody>
      </p:sp>
      <p:sp>
        <p:nvSpPr>
          <p:cNvPr id="21" name="Rectangle 20"/>
          <p:cNvSpPr/>
          <p:nvPr/>
        </p:nvSpPr>
        <p:spPr>
          <a:xfrm>
            <a:off x="0" y="1752600"/>
            <a:ext cx="9144000" cy="2667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(1)Last year, the principal at my sister’s school asked if anyone would like to host a new student.(2) The new student was from France. We talked to Mom, and she thought it would be a good idea since  my sister and I were studying French. (3)I always wanted to  go to France. (4)The Principal told us the new students name was Inez.  (5)My sister and I were excited about our new visitor. </a:t>
            </a:r>
            <a:endParaRPr lang="en-US" sz="2400" dirty="0"/>
          </a:p>
        </p:txBody>
      </p:sp>
      <p:sp>
        <p:nvSpPr>
          <p:cNvPr id="6" name="5-Point Star 5"/>
          <p:cNvSpPr/>
          <p:nvPr/>
        </p:nvSpPr>
        <p:spPr>
          <a:xfrm>
            <a:off x="304800" y="5715000"/>
            <a:ext cx="533400" cy="304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89916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ontent Placeholder 17"/>
          <p:cNvSpPr>
            <a:spLocks noGrp="1"/>
          </p:cNvSpPr>
          <p:nvPr>
            <p:ph idx="1"/>
          </p:nvPr>
        </p:nvSpPr>
        <p:spPr>
          <a:xfrm>
            <a:off x="381000" y="2332037"/>
            <a:ext cx="8229600" cy="4525963"/>
          </a:xfrm>
        </p:spPr>
        <p:txBody>
          <a:bodyPr>
            <a:normAutofit fontScale="92500" lnSpcReduction="20000"/>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b="1" dirty="0" smtClean="0"/>
              <a:t>Which sentence should be deleted?</a:t>
            </a:r>
          </a:p>
          <a:p>
            <a:pPr marL="514350" indent="-514350">
              <a:buAutoNum type="alphaUcPeriod"/>
            </a:pPr>
            <a:r>
              <a:rPr lang="en-US" dirty="0" smtClean="0"/>
              <a:t>Sentence 2</a:t>
            </a:r>
          </a:p>
          <a:p>
            <a:pPr marL="514350" indent="-514350">
              <a:buAutoNum type="alphaUcPeriod"/>
            </a:pPr>
            <a:r>
              <a:rPr lang="en-US" dirty="0" smtClean="0"/>
              <a:t>Sentence 4</a:t>
            </a:r>
          </a:p>
          <a:p>
            <a:pPr marL="514350" indent="-514350">
              <a:buAutoNum type="alphaUcPeriod"/>
            </a:pPr>
            <a:r>
              <a:rPr lang="en-US" dirty="0" smtClean="0"/>
              <a:t>Sentence 5</a:t>
            </a:r>
          </a:p>
          <a:p>
            <a:pPr marL="514350" indent="-514350">
              <a:buAutoNum type="alphaUcPeriod"/>
            </a:pPr>
            <a:r>
              <a:rPr lang="en-US" dirty="0" smtClean="0"/>
              <a:t>Sentence 6</a:t>
            </a:r>
            <a:endParaRPr lang="en-US" dirty="0"/>
          </a:p>
        </p:txBody>
      </p:sp>
      <p:sp>
        <p:nvSpPr>
          <p:cNvPr id="20" name="Content Placeholder 2"/>
          <p:cNvSpPr>
            <a:spLocks noGrp="1"/>
          </p:cNvSpPr>
          <p:nvPr>
            <p:ph type="title"/>
          </p:nvPr>
        </p:nvSpPr>
        <p:spPr>
          <a:xfrm>
            <a:off x="457200" y="533400"/>
            <a:ext cx="8229600" cy="1143000"/>
          </a:xfrm>
        </p:spPr>
        <p:txBody>
          <a:bodyPr>
            <a:normAutofit fontScale="90000"/>
          </a:bodyPr>
          <a:lstStyle/>
          <a:p>
            <a:pPr algn="l"/>
            <a:r>
              <a:rPr lang="en-US" sz="2200" dirty="0" smtClean="0">
                <a:solidFill>
                  <a:srgbClr val="FFFF00"/>
                </a:solidFill>
              </a:rPr>
              <a:t>Step 1: Read the passage</a:t>
            </a:r>
          </a:p>
          <a:p>
            <a:pPr algn="l"/>
            <a:r>
              <a:rPr lang="en-US" sz="2200" dirty="0" smtClean="0">
                <a:solidFill>
                  <a:srgbClr val="FFFF00"/>
                </a:solidFill>
              </a:rPr>
              <a:t>Step 2 Identify the main idea of the selection</a:t>
            </a:r>
          </a:p>
          <a:p>
            <a:pPr algn="l"/>
            <a:r>
              <a:rPr lang="en-US" sz="2200" dirty="0" smtClean="0">
                <a:solidFill>
                  <a:srgbClr val="FFFF00"/>
                </a:solidFill>
              </a:rPr>
              <a:t>Step 3 Look for information that does not support the main ideas or topic, or information that is repeated.</a:t>
            </a:r>
          </a:p>
          <a:p>
            <a:pPr algn="l"/>
            <a:r>
              <a:rPr lang="en-US" sz="2200" dirty="0" smtClean="0">
                <a:solidFill>
                  <a:srgbClr val="FFFF00"/>
                </a:solidFill>
              </a:rPr>
              <a:t>Step 4 choose the correct answer</a:t>
            </a:r>
          </a:p>
          <a:p>
            <a:pPr algn="l">
              <a:buNone/>
            </a:pPr>
            <a:endParaRPr lang="en-US" dirty="0"/>
          </a:p>
        </p:txBody>
      </p:sp>
      <p:sp>
        <p:nvSpPr>
          <p:cNvPr id="21" name="Rectangle 20"/>
          <p:cNvSpPr/>
          <p:nvPr/>
        </p:nvSpPr>
        <p:spPr>
          <a:xfrm>
            <a:off x="0" y="1676400"/>
            <a:ext cx="9144000" cy="23622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t>
            </a:r>
            <a:r>
              <a:rPr lang="en-US" sz="2400" dirty="0" smtClean="0"/>
              <a:t>1)Allen </a:t>
            </a:r>
            <a:r>
              <a:rPr lang="en-US" sz="2400" dirty="0" err="1" smtClean="0"/>
              <a:t>Allensworth</a:t>
            </a:r>
            <a:r>
              <a:rPr lang="en-US" sz="2400" dirty="0" smtClean="0"/>
              <a:t> wanted African Americans to live freely. (2)He wanted them to have freedom. (3)He didn’t want his people  to face unfair treatment all the time(4) So in 1908,he started  a new town just for African Americans .(5)The town was in central California.(6) It was na</a:t>
            </a:r>
            <a:r>
              <a:rPr lang="en-US" sz="2400" dirty="0" smtClean="0"/>
              <a:t>med </a:t>
            </a:r>
            <a:r>
              <a:rPr lang="en-US" sz="2400" dirty="0" err="1" smtClean="0"/>
              <a:t>Allensworth</a:t>
            </a:r>
            <a:r>
              <a:rPr lang="en-US" sz="2400" dirty="0" smtClean="0"/>
              <a:t>. </a:t>
            </a:r>
            <a:endParaRPr lang="en-US" sz="2400" dirty="0"/>
          </a:p>
        </p:txBody>
      </p:sp>
      <p:sp>
        <p:nvSpPr>
          <p:cNvPr id="6" name="5-Point Star 5"/>
          <p:cNvSpPr/>
          <p:nvPr/>
        </p:nvSpPr>
        <p:spPr>
          <a:xfrm>
            <a:off x="304800" y="4572000"/>
            <a:ext cx="533400" cy="4572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ontent Placeholder 17"/>
          <p:cNvSpPr>
            <a:spLocks noGrp="1"/>
          </p:cNvSpPr>
          <p:nvPr>
            <p:ph idx="1"/>
          </p:nvPr>
        </p:nvSpPr>
        <p:spPr>
          <a:xfrm>
            <a:off x="457200" y="2332037"/>
            <a:ext cx="8229600" cy="4525963"/>
          </a:xfrm>
        </p:spPr>
        <p:txBody>
          <a:bodyPr>
            <a:normAutofit fontScale="92500" lnSpcReduction="20000"/>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b="1" dirty="0" smtClean="0"/>
              <a:t>Which sentence should be deleted?</a:t>
            </a:r>
          </a:p>
          <a:p>
            <a:pPr marL="514350" indent="-514350">
              <a:buAutoNum type="alphaUcPeriod"/>
            </a:pPr>
            <a:r>
              <a:rPr lang="en-US" dirty="0" smtClean="0"/>
              <a:t>Sentence 2</a:t>
            </a:r>
          </a:p>
          <a:p>
            <a:pPr marL="514350" indent="-514350">
              <a:buAutoNum type="alphaUcPeriod"/>
            </a:pPr>
            <a:r>
              <a:rPr lang="en-US" dirty="0" smtClean="0"/>
              <a:t>Sentence 3</a:t>
            </a:r>
          </a:p>
          <a:p>
            <a:pPr marL="514350" indent="-514350">
              <a:buAutoNum type="alphaUcPeriod"/>
            </a:pPr>
            <a:r>
              <a:rPr lang="en-US" dirty="0" smtClean="0"/>
              <a:t>Sentence 4</a:t>
            </a:r>
          </a:p>
          <a:p>
            <a:pPr marL="514350" indent="-514350">
              <a:buAutoNum type="alphaUcPeriod"/>
            </a:pPr>
            <a:r>
              <a:rPr lang="en-US" dirty="0" smtClean="0"/>
              <a:t>Sentence 5</a:t>
            </a:r>
            <a:endParaRPr lang="en-US" dirty="0"/>
          </a:p>
        </p:txBody>
      </p:sp>
      <p:sp>
        <p:nvSpPr>
          <p:cNvPr id="20" name="Content Placeholder 2"/>
          <p:cNvSpPr>
            <a:spLocks noGrp="1"/>
          </p:cNvSpPr>
          <p:nvPr>
            <p:ph type="title"/>
          </p:nvPr>
        </p:nvSpPr>
        <p:spPr>
          <a:xfrm>
            <a:off x="457200" y="533400"/>
            <a:ext cx="8229600" cy="1143000"/>
          </a:xfrm>
        </p:spPr>
        <p:txBody>
          <a:bodyPr>
            <a:normAutofit fontScale="90000"/>
          </a:bodyPr>
          <a:lstStyle/>
          <a:p>
            <a:pPr algn="l"/>
            <a:r>
              <a:rPr lang="en-US" sz="2200" dirty="0" smtClean="0">
                <a:solidFill>
                  <a:srgbClr val="FFFF00"/>
                </a:solidFill>
              </a:rPr>
              <a:t>Step 1: Read the passage</a:t>
            </a:r>
          </a:p>
          <a:p>
            <a:pPr algn="l"/>
            <a:r>
              <a:rPr lang="en-US" sz="2200" dirty="0" smtClean="0">
                <a:solidFill>
                  <a:srgbClr val="FFFF00"/>
                </a:solidFill>
              </a:rPr>
              <a:t>Step 2 Identify the main idea of the selection</a:t>
            </a:r>
          </a:p>
          <a:p>
            <a:pPr algn="l"/>
            <a:r>
              <a:rPr lang="en-US" sz="2200" dirty="0" smtClean="0">
                <a:solidFill>
                  <a:srgbClr val="FFFF00"/>
                </a:solidFill>
              </a:rPr>
              <a:t>Step 3 Look for information that does not support the main ideas or topic, or information that is repeated.</a:t>
            </a:r>
          </a:p>
          <a:p>
            <a:pPr algn="l"/>
            <a:r>
              <a:rPr lang="en-US" sz="2200" dirty="0" smtClean="0">
                <a:solidFill>
                  <a:srgbClr val="FFFF00"/>
                </a:solidFill>
              </a:rPr>
              <a:t>Step 4 choose the correct answer</a:t>
            </a:r>
          </a:p>
          <a:p>
            <a:pPr algn="l">
              <a:buNone/>
            </a:pPr>
            <a:endParaRPr lang="en-US" dirty="0"/>
          </a:p>
        </p:txBody>
      </p:sp>
      <p:sp>
        <p:nvSpPr>
          <p:cNvPr id="21" name="Rectangle 20"/>
          <p:cNvSpPr/>
          <p:nvPr/>
        </p:nvSpPr>
        <p:spPr>
          <a:xfrm>
            <a:off x="0" y="1600200"/>
            <a:ext cx="9144000" cy="24384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(1) The oldest living things are bristlecone pine trees. (2) The oldest of these trees are found in the White Mountains of California. (3) The maple tree is the next oldest tree. (4) The average age of the bristlecone pine tree is one thousand years old. (5) They grow in cold temperatures, dry soil, and high winds.(6) For these reasons, they grow slowly and not very tall. </a:t>
            </a:r>
            <a:endParaRPr lang="en-US" sz="2400" dirty="0"/>
          </a:p>
        </p:txBody>
      </p:sp>
      <p:sp>
        <p:nvSpPr>
          <p:cNvPr id="6" name="5-Point Star 5"/>
          <p:cNvSpPr/>
          <p:nvPr/>
        </p:nvSpPr>
        <p:spPr>
          <a:xfrm>
            <a:off x="381000" y="5105400"/>
            <a:ext cx="533400" cy="304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248400" y="6488668"/>
            <a:ext cx="2895600" cy="369332"/>
          </a:xfrm>
          <a:prstGeom prst="rect">
            <a:avLst/>
          </a:prstGeom>
          <a:noFill/>
        </p:spPr>
        <p:txBody>
          <a:bodyPr wrap="square" rtlCol="0">
            <a:spAutoFit/>
          </a:bodyPr>
          <a:lstStyle/>
          <a:p>
            <a:pPr algn="ctr"/>
            <a:r>
              <a:rPr lang="en-US" b="1" dirty="0" smtClean="0"/>
              <a:t>Closure</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2804</TotalTime>
  <Words>1020</Words>
  <Application>Microsoft Office PowerPoint</Application>
  <PresentationFormat>On-screen Show (4:3)</PresentationFormat>
  <Paragraphs>130</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What will we apply knowledge of today?</vt:lpstr>
      <vt:lpstr>Partner Share</vt:lpstr>
      <vt:lpstr>                                                  Deleting Information - Removing information or details that does not support the main idea or topic of the writing  and details that are  repetitive ( repeats information)</vt:lpstr>
      <vt:lpstr> Why is learning how to delete information important?</vt:lpstr>
      <vt:lpstr>Steps to Deleting Information</vt:lpstr>
      <vt:lpstr>Step 1: Read the passage Step 2 Identify the main idea of the selection Step 3 Look for information that does not support the main ideas or topic, or information that is repeated. Step 4 choose the correct answer </vt:lpstr>
      <vt:lpstr>Step 1: Read the passage Step 2 Identify the main idea of the selection Step 3 Look for information that does not support the main ideas or topic, or information that is repeated. Step 4 choose the correct answer </vt:lpstr>
      <vt:lpstr>Step 1: Read the passage Step 2 Identify the main idea of the selection Step 3 Look for information that does not support the main ideas or topic, or information that is repeated. Step 4 choose the correct answer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 and Opinion</dc:title>
  <dc:creator>Teacher</dc:creator>
  <cp:lastModifiedBy>lausd_user</cp:lastModifiedBy>
  <cp:revision>240</cp:revision>
  <dcterms:created xsi:type="dcterms:W3CDTF">2008-04-26T22:29:48Z</dcterms:created>
  <dcterms:modified xsi:type="dcterms:W3CDTF">2009-10-13T20:20:17Z</dcterms:modified>
</cp:coreProperties>
</file>