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62C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2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A73A-7260-4B9C-AA85-EF2BA1DF836E}" type="datetimeFigureOut">
              <a:rPr lang="en-US" smtClean="0"/>
              <a:pPr/>
              <a:t>2/9/2010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F93BDC-C0F1-462E-A02B-240E922732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A73A-7260-4B9C-AA85-EF2BA1DF836E}" type="datetimeFigureOut">
              <a:rPr lang="en-US" smtClean="0"/>
              <a:pPr/>
              <a:t>2/9/2010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3BDC-C0F1-462E-A02B-240E922732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A73A-7260-4B9C-AA85-EF2BA1DF836E}" type="datetimeFigureOut">
              <a:rPr lang="en-US" smtClean="0"/>
              <a:pPr/>
              <a:t>2/9/2010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F93BDC-C0F1-462E-A02B-240E92273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A73A-7260-4B9C-AA85-EF2BA1DF836E}" type="datetimeFigureOut">
              <a:rPr lang="en-US" smtClean="0"/>
              <a:pPr/>
              <a:t>2/9/2010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3BDC-C0F1-462E-A02B-240E922732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A73A-7260-4B9C-AA85-EF2BA1DF836E}" type="datetimeFigureOut">
              <a:rPr lang="en-US" smtClean="0"/>
              <a:pPr/>
              <a:t>2/9/2010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3BDC-C0F1-462E-A02B-240E922732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A73A-7260-4B9C-AA85-EF2BA1DF836E}" type="datetimeFigureOut">
              <a:rPr lang="en-US" smtClean="0"/>
              <a:pPr/>
              <a:t>2/9/2010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3BDC-C0F1-462E-A02B-240E92273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A73A-7260-4B9C-AA85-EF2BA1DF836E}" type="datetimeFigureOut">
              <a:rPr lang="en-US" smtClean="0"/>
              <a:pPr/>
              <a:t>2/9/2010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3BDC-C0F1-462E-A02B-240E92273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A73A-7260-4B9C-AA85-EF2BA1DF836E}" type="datetimeFigureOut">
              <a:rPr lang="en-US" smtClean="0"/>
              <a:pPr/>
              <a:t>2/9/2010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3BDC-C0F1-462E-A02B-240E922732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A73A-7260-4B9C-AA85-EF2BA1DF836E}" type="datetimeFigureOut">
              <a:rPr lang="en-US" smtClean="0"/>
              <a:pPr/>
              <a:t>2/9/2010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F93BDC-C0F1-462E-A02B-240E922732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A73A-7260-4B9C-AA85-EF2BA1DF836E}" type="datetimeFigureOut">
              <a:rPr lang="en-US" smtClean="0"/>
              <a:pPr/>
              <a:t>2/9/2010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3BDC-C0F1-462E-A02B-240E92273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A73A-7260-4B9C-AA85-EF2BA1DF836E}" type="datetimeFigureOut">
              <a:rPr lang="en-US" smtClean="0"/>
              <a:pPr/>
              <a:t>2/9/2010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93BDC-C0F1-462E-A02B-240E92273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96AA73A-7260-4B9C-AA85-EF2BA1DF836E}" type="datetimeFigureOut">
              <a:rPr lang="en-US" smtClean="0"/>
              <a:pPr/>
              <a:t>2/9/2010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DF93BDC-C0F1-462E-A02B-240E92273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roxtreme.com/images/fire.jpg" TargetMode="External"/><Relationship Id="rId3" Type="http://schemas.openxmlformats.org/officeDocument/2006/relationships/image" Target="../media/image27.jpeg"/><Relationship Id="rId7" Type="http://schemas.openxmlformats.org/officeDocument/2006/relationships/image" Target="../media/image29.jpeg"/><Relationship Id="rId2" Type="http://schemas.openxmlformats.org/officeDocument/2006/relationships/hyperlink" Target="http://images.google.com/imgres?imgurl=http://farm1.static.flickr.com/36/81863985_464201f29c.jpg&amp;imgrefurl=http://www.flickr.com/photos/pfly/81863985/&amp;usg=__D0M2w5UaxUcV8oh0XjLT3H0wA08=&amp;h=500&amp;w=423&amp;sz=144&amp;hl=en&amp;start=1&amp;um=1&amp;itbs=1&amp;tbnid=I9wsFQSQS41BxM:&amp;tbnh=130&amp;tbnw=110&amp;prev=/images%3Fq%3Dtree%2Bsap%26hl%3Den%26safe%3Doff%26rlz%3D1T4ADBF_enUS274US280%26sa%3DX%26um%3D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arks.ca.gov/pages/486/images/bird_design_woven_basket.jpg" TargetMode="External"/><Relationship Id="rId11" Type="http://schemas.openxmlformats.org/officeDocument/2006/relationships/image" Target="../media/image31.jpeg"/><Relationship Id="rId5" Type="http://schemas.openxmlformats.org/officeDocument/2006/relationships/image" Target="../media/image28.jpeg"/><Relationship Id="rId10" Type="http://schemas.openxmlformats.org/officeDocument/2006/relationships/hyperlink" Target="http://www.birchbarkcanoe.net/images/algonquin1quebec-sm.jpg" TargetMode="External"/><Relationship Id="rId4" Type="http://schemas.openxmlformats.org/officeDocument/2006/relationships/hyperlink" Target="http://images.google.com/imgres?imgurl=http://images.crateandbarrel.com/is/image/CrateandBarrel/GranitePestleAndMortar%3F%24lg%24&amp;imgrefurl=http://www.gothamcityinsider.com/2007_08_17_archive.html&amp;usg=__SPQntbUZgI4dcWWy4BbX0HySwIg=&amp;h=290&amp;w=290&amp;sz=22&amp;hl=en&amp;start=12&amp;um=1&amp;itbs=1&amp;tbnid=ymzKBWUBJ7xD1M:&amp;tbnh=115&amp;tbnw=115&amp;prev=/images%3Fq%3Dpestle%26hl%3Den%26safe%3Doff%26rlz%3D1T4ADBF_enUS274US280%26sa%3DN%26um%3D1" TargetMode="External"/><Relationship Id="rId9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hyperlink" Target="http://victoriabeadworld.ca/public/userimages/Image/shell%20beads%20(2).jp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200400"/>
            <a:ext cx="8534400" cy="1600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Today we will research some specific Native American tribes.</a:t>
            </a:r>
          </a:p>
          <a:p>
            <a:r>
              <a:rPr lang="en-US" sz="2400" dirty="0" smtClean="0"/>
              <a:t>We will learn: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where they lived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what resources they used and why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What they used as “money”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What their religious beliefs were, and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What the tribe members’ responsibilities were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Shasta Tribe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85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385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385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385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Mount Shasta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bp1.blogger.com/_shNfb4kWu0g/R1T1ZaAqvkI/AAAAAAAAAds/jhszFSPhfKM/s1600-R/Mount+Shasta+Autum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43000"/>
            <a:ext cx="86868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Animals found at Mt. Shasta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2" name="Picture 2" descr="http://www.rasamalaysia.com/uploaded_images/el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8200"/>
            <a:ext cx="3352800" cy="3505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09800" y="533400"/>
            <a:ext cx="1447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4800" b="1" dirty="0" smtClean="0">
                <a:solidFill>
                  <a:srgbClr val="FFFF00"/>
                </a:solidFill>
              </a:rPr>
              <a:t>elk</a:t>
            </a:r>
            <a:endParaRPr lang="en-US" sz="4800" b="1" dirty="0">
              <a:solidFill>
                <a:srgbClr val="FFFF00"/>
              </a:solidFill>
            </a:endParaRPr>
          </a:p>
        </p:txBody>
      </p:sp>
      <p:pic>
        <p:nvPicPr>
          <p:cNvPr id="15364" name="Picture 4" descr="http://scrapetv.com/News/News%20Pages/Business/images-2/male-antelop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838200"/>
            <a:ext cx="4114800" cy="2743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410200" y="685800"/>
            <a:ext cx="2667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4000" b="1" dirty="0" smtClean="0">
                <a:solidFill>
                  <a:srgbClr val="FFFF00"/>
                </a:solidFill>
              </a:rPr>
              <a:t>antelope</a:t>
            </a:r>
            <a:endParaRPr lang="en-US" sz="4000" b="1" dirty="0">
              <a:solidFill>
                <a:srgbClr val="FFFF00"/>
              </a:solidFill>
            </a:endParaRPr>
          </a:p>
        </p:txBody>
      </p:sp>
      <p:pic>
        <p:nvPicPr>
          <p:cNvPr id="15366" name="Picture 6" descr="http://www.statesymbolsusa.org/IMAGES/Pennsylvania/white_tailed_deer_buck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3581400"/>
            <a:ext cx="3619500" cy="312419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257800" y="3352800"/>
            <a:ext cx="2667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4000" b="1" dirty="0" smtClean="0">
                <a:solidFill>
                  <a:srgbClr val="FFFF00"/>
                </a:solidFill>
              </a:rPr>
              <a:t>deer</a:t>
            </a:r>
            <a:endParaRPr lang="en-US" sz="4000" b="1" dirty="0">
              <a:solidFill>
                <a:srgbClr val="FFFF00"/>
              </a:solidFill>
            </a:endParaRPr>
          </a:p>
        </p:txBody>
      </p:sp>
      <p:pic>
        <p:nvPicPr>
          <p:cNvPr id="15368" name="Picture 8" descr="http://www.healthline.com/blogs/outdoor_health/uploaded_images/Bear-Grandfather-Mtn-Tim-Floyd-7796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3581400"/>
            <a:ext cx="2147649" cy="32766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858000" y="3276600"/>
            <a:ext cx="2667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4000" b="1" dirty="0" smtClean="0">
                <a:solidFill>
                  <a:srgbClr val="FFFF00"/>
                </a:solidFill>
              </a:rPr>
              <a:t>bear</a:t>
            </a:r>
            <a:endParaRPr lang="en-US" sz="4000" b="1" dirty="0">
              <a:solidFill>
                <a:srgbClr val="FFFF00"/>
              </a:solidFill>
            </a:endParaRPr>
          </a:p>
        </p:txBody>
      </p:sp>
      <p:pic>
        <p:nvPicPr>
          <p:cNvPr id="15370" name="Picture 10" descr="http://theunderbelly.files.wordpress.com/2009/01/raccoon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1" y="838200"/>
            <a:ext cx="1676400" cy="275272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7391400" y="25908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3600" b="1" dirty="0" smtClean="0">
                <a:solidFill>
                  <a:srgbClr val="FFFF00"/>
                </a:solidFill>
              </a:rPr>
              <a:t>raccoon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15372" name="Picture 12" descr="http://advocacy.britannica.com/blog/advocacy/wp-content/uploads/coyote005-00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4016643"/>
            <a:ext cx="3352799" cy="284135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371600" y="40386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3600" b="1" dirty="0" smtClean="0">
                <a:solidFill>
                  <a:srgbClr val="FFFF00"/>
                </a:solidFill>
              </a:rPr>
              <a:t>coyote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  <p:bldP spid="9" grpId="0"/>
      <p:bldP spid="11" grpId="1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838200"/>
          </a:xfrm>
        </p:spPr>
        <p:txBody>
          <a:bodyPr/>
          <a:lstStyle/>
          <a:p>
            <a:pPr algn="ctr"/>
            <a:r>
              <a:rPr lang="en-US" b="1" dirty="0" smtClean="0"/>
              <a:t>Lakes</a:t>
            </a:r>
            <a:r>
              <a:rPr lang="en-US" dirty="0" smtClean="0"/>
              <a:t> and </a:t>
            </a:r>
            <a:r>
              <a:rPr lang="en-US" b="1" dirty="0" smtClean="0"/>
              <a:t>Streams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386" name="Picture 2" descr="http://www.visitsiskiyou.org/blog/_lake_fall_colorS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8200"/>
            <a:ext cx="4419600" cy="2939034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0" y="3048000"/>
            <a:ext cx="4419600" cy="9906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7044081">
            <a:off x="671135" y="1756518"/>
            <a:ext cx="3020100" cy="609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8" name="Picture 4" descr="http://www.mtshastafunguide.com/blog/uploaded_images/Glass-Mt.,-Redding-Area,-Shasta-Dam-095-7943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914400"/>
            <a:ext cx="3276600" cy="4953000"/>
          </a:xfrm>
          <a:prstGeom prst="rect">
            <a:avLst/>
          </a:prstGeom>
          <a:noFill/>
        </p:spPr>
      </p:pic>
      <p:sp>
        <p:nvSpPr>
          <p:cNvPr id="9" name="Right Arrow 8"/>
          <p:cNvSpPr/>
          <p:nvPr/>
        </p:nvSpPr>
        <p:spPr>
          <a:xfrm rot="3211774">
            <a:off x="5271446" y="1700304"/>
            <a:ext cx="3020100" cy="609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90" name="Picture 6" descr="http://blogs.menupages.com/sanfrancisco/Chinook_Salm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86199"/>
            <a:ext cx="3886200" cy="1371601"/>
          </a:xfrm>
          <a:prstGeom prst="rect">
            <a:avLst/>
          </a:prstGeom>
          <a:noFill/>
        </p:spPr>
      </p:pic>
      <p:pic>
        <p:nvPicPr>
          <p:cNvPr id="16392" name="Picture 8" descr="http://flyfishingsecrets.files.wordpress.com/2009/04/trout-new-lip-ripperz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1142999" y="4114801"/>
            <a:ext cx="1600200" cy="388619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28600" y="40386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salmon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19400" y="53340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trout</a:t>
            </a:r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16394" name="Picture 10" descr="http://animal.discovery.com/guides/wild-birds/gallery/mallard_duc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86200" y="4876800"/>
            <a:ext cx="1676400" cy="19812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4114800" y="43434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duck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2" grpId="0"/>
      <p:bldP spid="15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20" name="Picture 12" descr="http://tobaptist.org/TO%20Oak%20Tree%2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8200"/>
            <a:ext cx="2895599" cy="29495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Plant Life at Mt. Shasta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412" name="Picture 4" descr="http://www.mcms.opusd.k12.ca.us/teachers/anderson/Gifs%20Jpgs%20&amp;%20Tifs/images/Mounts%20Shasta%20&amp;%20Dana/Mt%20Shasta%20view%20from%20trail%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838200"/>
            <a:ext cx="4114800" cy="2743200"/>
          </a:xfrm>
          <a:prstGeom prst="rect">
            <a:avLst/>
          </a:prstGeom>
          <a:noFill/>
        </p:spPr>
      </p:pic>
      <p:pic>
        <p:nvPicPr>
          <p:cNvPr id="17414" name="Picture 6" descr="stone-pine-cone-and-pine-nut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838200"/>
            <a:ext cx="2209800" cy="3352800"/>
          </a:xfrm>
          <a:prstGeom prst="rect">
            <a:avLst/>
          </a:prstGeom>
          <a:noFill/>
        </p:spPr>
      </p:pic>
      <p:pic>
        <p:nvPicPr>
          <p:cNvPr id="17416" name="Picture 8" descr="http://www.chrisgenoa.com/archives/Acorn_lar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4191000"/>
            <a:ext cx="2209800" cy="2667000"/>
          </a:xfrm>
          <a:prstGeom prst="rect">
            <a:avLst/>
          </a:prstGeom>
          <a:noFill/>
        </p:spPr>
      </p:pic>
      <p:pic>
        <p:nvPicPr>
          <p:cNvPr id="17418" name="Picture 10" descr="http://www.naturenorth.com/Garden/Nuts_oak_nuts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19400" y="3505200"/>
            <a:ext cx="4152900" cy="33528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819400" y="838200"/>
            <a:ext cx="2667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Pine trees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914400"/>
            <a:ext cx="205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Oak trees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17422" name="Picture 14" descr="http://www.birdmom.net/WildflowersOrange/Manzanita,Berries8-8-0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810000"/>
            <a:ext cx="2819400" cy="30480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 rot="20167727">
            <a:off x="2869937" y="5188343"/>
            <a:ext cx="394887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Nuts and Berries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174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http://www.paulwcarlson.com/LoryFourSeasons/Fall/WildPlum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0300" y="0"/>
            <a:ext cx="4203700" cy="3151419"/>
          </a:xfrm>
          <a:prstGeom prst="rect">
            <a:avLst/>
          </a:prstGeom>
          <a:noFill/>
        </p:spPr>
      </p:pic>
      <p:pic>
        <p:nvPicPr>
          <p:cNvPr id="18436" name="Picture 4" descr="http://www.wildernesswanderings.ca/trips/fall-hike2007/images/Wild%20Grapes%20-%20IMG_71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5334000" cy="4000500"/>
          </a:xfrm>
          <a:prstGeom prst="rect">
            <a:avLst/>
          </a:prstGeom>
          <a:noFill/>
        </p:spPr>
      </p:pic>
      <p:pic>
        <p:nvPicPr>
          <p:cNvPr id="18438" name="Picture 6" descr="http://deborahsmall.files.wordpress.com/2008/09/chokecherries_39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3124200"/>
            <a:ext cx="5715000" cy="3733800"/>
          </a:xfrm>
          <a:prstGeom prst="rect">
            <a:avLst/>
          </a:prstGeom>
          <a:noFill/>
        </p:spPr>
      </p:pic>
      <p:pic>
        <p:nvPicPr>
          <p:cNvPr id="18440" name="Picture 8" descr="http://www.abnativeplants.com/_ccLib/image/plants/DETA-8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924300"/>
            <a:ext cx="3505200" cy="29337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19400" y="304800"/>
            <a:ext cx="22098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Wild grapes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705600" y="304800"/>
            <a:ext cx="22098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Wild plums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334780"/>
            <a:ext cx="22098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Milkweed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934200" y="6334780"/>
            <a:ext cx="22098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chokecherries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Shelter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772400" cy="4572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/>
          <a:p>
            <a:r>
              <a:rPr lang="en-US" sz="3200" dirty="0" smtClean="0"/>
              <a:t>2 kinds of houses</a:t>
            </a:r>
          </a:p>
          <a:p>
            <a:r>
              <a:rPr lang="en-US" sz="3200" dirty="0" smtClean="0"/>
              <a:t>Winter: </a:t>
            </a:r>
            <a:r>
              <a:rPr lang="en-US" sz="3200" dirty="0" err="1" smtClean="0"/>
              <a:t>Umma</a:t>
            </a:r>
            <a:r>
              <a:rPr lang="en-US" sz="3200" dirty="0" smtClean="0"/>
              <a:t> </a:t>
            </a:r>
            <a:r>
              <a:rPr lang="en-US" sz="3200" dirty="0" smtClean="0"/>
              <a:t>– made from dirt and </a:t>
            </a:r>
            <a:r>
              <a:rPr lang="en-US" sz="3200" dirty="0" smtClean="0"/>
              <a:t>wood</a:t>
            </a:r>
          </a:p>
          <a:p>
            <a:r>
              <a:rPr lang="en-US" sz="3200" dirty="0" smtClean="0"/>
              <a:t>Spring: homes made from brush or bark</a:t>
            </a:r>
            <a:endParaRPr lang="en-US" sz="3200" dirty="0" smtClean="0"/>
          </a:p>
          <a:p>
            <a:endParaRPr lang="en-US" dirty="0"/>
          </a:p>
        </p:txBody>
      </p:sp>
      <p:pic>
        <p:nvPicPr>
          <p:cNvPr id="1030" name="Picture 6" descr="http://i157.photobucket.com/albums/t45/maggie6138/wigwam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971800"/>
            <a:ext cx="571500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Clothing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r>
              <a:rPr lang="en-US" dirty="0" smtClean="0"/>
              <a:t>Men and women wore shirts, small caps, and belts to keep warm</a:t>
            </a:r>
          </a:p>
          <a:p>
            <a:r>
              <a:rPr lang="en-US" dirty="0" smtClean="0"/>
              <a:t>Men used leggings</a:t>
            </a:r>
          </a:p>
          <a:p>
            <a:r>
              <a:rPr lang="en-US" dirty="0" smtClean="0"/>
              <a:t>Women usually wore skirts and aprons</a:t>
            </a:r>
          </a:p>
          <a:p>
            <a:r>
              <a:rPr lang="en-US" dirty="0" smtClean="0"/>
              <a:t>Fur hats and fur leggings</a:t>
            </a:r>
          </a:p>
          <a:p>
            <a:r>
              <a:rPr lang="en-US" dirty="0" smtClean="0"/>
              <a:t>Everyone wore moccasins </a:t>
            </a:r>
            <a:endParaRPr lang="en-US" dirty="0"/>
          </a:p>
        </p:txBody>
      </p:sp>
      <p:pic>
        <p:nvPicPr>
          <p:cNvPr id="21506" name="Picture 2" descr="http://coseegreatlakes.net/weblog/wp-content/uploads/2006/08/Moccas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4210050"/>
            <a:ext cx="4191000" cy="2647950"/>
          </a:xfrm>
          <a:prstGeom prst="rect">
            <a:avLst/>
          </a:prstGeom>
          <a:noFill/>
        </p:spPr>
      </p:pic>
      <p:pic>
        <p:nvPicPr>
          <p:cNvPr id="21508" name="Picture 4" descr="http://farm4.static.flickr.com/3282/2806710045_f1609821ca.jpg?v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905000"/>
            <a:ext cx="2952750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8" name="Picture 8" descr="http://t0.gstatic.com/images?q=tbn:I9wsFQSQS41BxM:http://farm1.static.flickr.com/36/81863985_464201f29c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0"/>
            <a:ext cx="2514600" cy="2971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/>
          <a:lstStyle/>
          <a:p>
            <a:pPr algn="ctr"/>
            <a:r>
              <a:rPr lang="en-US" dirty="0" smtClean="0"/>
              <a:t>Arts and Crafts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572000"/>
          </a:xfrm>
          <a:solidFill>
            <a:schemeClr val="accent1">
              <a:alpha val="37000"/>
            </a:schemeClr>
          </a:solidFill>
        </p:spPr>
        <p:txBody>
          <a:bodyPr/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They used stones to make tools, pestles, and bowls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They used plants like reeds and grasses to make baskets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Wood was used as fuel for fires and making for tools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Sap from the pine trees was used as glue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They made canoes out of the trees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They used animals to help make their clothing and tools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482" name="Picture 2" descr="http://t2.gstatic.com/images?q=tbn:ymzKBWUBJ7xD1M:http://images.crateandbarrel.com/is/image/CrateandBarrel/GranitePestleAndMortar%3F%24lg%24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4267200"/>
            <a:ext cx="2286000" cy="2286002"/>
          </a:xfrm>
          <a:prstGeom prst="rect">
            <a:avLst/>
          </a:prstGeom>
          <a:noFill/>
        </p:spPr>
      </p:pic>
      <p:pic>
        <p:nvPicPr>
          <p:cNvPr id="20484" name="Picture 4" descr="See full size imag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33800" y="4648200"/>
            <a:ext cx="2209800" cy="1763378"/>
          </a:xfrm>
          <a:prstGeom prst="rect">
            <a:avLst/>
          </a:prstGeom>
          <a:noFill/>
        </p:spPr>
      </p:pic>
      <p:pic>
        <p:nvPicPr>
          <p:cNvPr id="20486" name="Picture 6" descr="See full size image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24600" y="4495800"/>
            <a:ext cx="1752600" cy="2157046"/>
          </a:xfrm>
          <a:prstGeom prst="rect">
            <a:avLst/>
          </a:prstGeom>
          <a:noFill/>
        </p:spPr>
      </p:pic>
      <p:pic>
        <p:nvPicPr>
          <p:cNvPr id="20490" name="Picture 10" descr="See full size image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90600" y="152400"/>
            <a:ext cx="2057400" cy="1629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/>
              <a:t>Trade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en-US" dirty="0" smtClean="0"/>
              <a:t>The Shasta traded with other tribes for resources they didn’t have in their region.</a:t>
            </a:r>
          </a:p>
          <a:p>
            <a:r>
              <a:rPr lang="en-US" dirty="0" smtClean="0"/>
              <a:t>They used shell beads as money</a:t>
            </a:r>
          </a:p>
          <a:p>
            <a:endParaRPr lang="en-US" dirty="0"/>
          </a:p>
        </p:txBody>
      </p:sp>
      <p:pic>
        <p:nvPicPr>
          <p:cNvPr id="22530" name="Picture 2" descr="Native American Indian Trade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819400"/>
            <a:ext cx="4667250" cy="3619500"/>
          </a:xfrm>
          <a:prstGeom prst="rect">
            <a:avLst/>
          </a:prstGeom>
          <a:noFill/>
        </p:spPr>
      </p:pic>
      <p:pic>
        <p:nvPicPr>
          <p:cNvPr id="22532" name="Picture 4" descr="See full size imag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1981200"/>
            <a:ext cx="2819400" cy="2127849"/>
          </a:xfrm>
          <a:prstGeom prst="rect">
            <a:avLst/>
          </a:prstGeom>
          <a:noFill/>
        </p:spPr>
      </p:pic>
      <p:pic>
        <p:nvPicPr>
          <p:cNvPr id="22534" name="Picture 6" descr="http://millenniareproductions.com/yahoo_site_admin/assets/images/Olivella_beads.5616273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9200" y="4189809"/>
            <a:ext cx="4114800" cy="26681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www.artlex.com/ArtLex/c/Images/chromol_catlin.bufd.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23" y="0"/>
            <a:ext cx="9166123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chemeClr val="bg1"/>
                </a:solidFill>
              </a:rPr>
              <a:t>Religion</a:t>
            </a: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Many rituals and celebrations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Special rituals for boys and girls who turned 13, marriages, and births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Special rituals for funerals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Ceremonies for adults who became doctors, warriors, or leaders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Special beliefs about health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Custom 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742117"/>
      </a:accent1>
      <a:accent2>
        <a:srgbClr val="D34817"/>
      </a:accent2>
      <a:accent3>
        <a:srgbClr val="997200"/>
      </a:accent3>
      <a:accent4>
        <a:srgbClr val="956251"/>
      </a:accent4>
      <a:accent5>
        <a:srgbClr val="422E2E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198</TotalTime>
  <Words>261</Words>
  <Application>Microsoft Office PowerPoint</Application>
  <PresentationFormat>On-screen Show (4:3)</PresentationFormat>
  <Paragraphs>62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Equity</vt:lpstr>
      <vt:lpstr>The Shasta Tribe</vt:lpstr>
      <vt:lpstr>Mount Shasta</vt:lpstr>
      <vt:lpstr>Animals found at Mt. Shasta</vt:lpstr>
      <vt:lpstr>Lakes and Streams</vt:lpstr>
      <vt:lpstr>Plant Life at Mt. Shasta</vt:lpstr>
      <vt:lpstr>Slide 6</vt:lpstr>
      <vt:lpstr>Shelter</vt:lpstr>
      <vt:lpstr>Clothing</vt:lpstr>
      <vt:lpstr>Arts and Crafts</vt:lpstr>
      <vt:lpstr>Trade</vt:lpstr>
      <vt:lpstr>Religion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Shasta Tribe</dc:title>
  <dc:creator>Cinthia Rodriguez</dc:creator>
  <cp:lastModifiedBy>Cinthia Rodriguez</cp:lastModifiedBy>
  <cp:revision>3</cp:revision>
  <dcterms:created xsi:type="dcterms:W3CDTF">2010-02-10T04:57:41Z</dcterms:created>
  <dcterms:modified xsi:type="dcterms:W3CDTF">2010-02-10T08:59:36Z</dcterms:modified>
</cp:coreProperties>
</file>