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63" r:id="rId9"/>
    <p:sldId id="264" r:id="rId10"/>
    <p:sldId id="265" r:id="rId11"/>
    <p:sldId id="266" r:id="rId12"/>
    <p:sldId id="278" r:id="rId13"/>
    <p:sldId id="269" r:id="rId14"/>
    <p:sldId id="267" r:id="rId15"/>
    <p:sldId id="268" r:id="rId16"/>
    <p:sldId id="270" r:id="rId17"/>
    <p:sldId id="271"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08" y="-19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7D4CC12-D2ED-4F7D-956F-3A80704D5A2E}" type="datetimeFigureOut">
              <a:rPr lang="en-US" smtClean="0"/>
              <a:pPr/>
              <a:t>3/3/2009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12AA1AD-02DF-4A1D-9AE3-6EF6981D951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D4CC12-D2ED-4F7D-956F-3A80704D5A2E}" type="datetimeFigureOut">
              <a:rPr lang="en-US" smtClean="0"/>
              <a:pPr/>
              <a:t>3/3/2009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12AA1AD-02DF-4A1D-9AE3-6EF6981D9514}"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7D4CC12-D2ED-4F7D-956F-3A80704D5A2E}" type="datetimeFigureOut">
              <a:rPr lang="en-US" smtClean="0"/>
              <a:pPr/>
              <a:t>3/3/2009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12AA1AD-02DF-4A1D-9AE3-6EF6981D9514}"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7D4CC12-D2ED-4F7D-956F-3A80704D5A2E}" type="datetimeFigureOut">
              <a:rPr lang="en-US" smtClean="0"/>
              <a:pPr/>
              <a:t>3/3/2009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12AA1AD-02DF-4A1D-9AE3-6EF6981D9514}"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7D4CC12-D2ED-4F7D-956F-3A80704D5A2E}" type="datetimeFigureOut">
              <a:rPr lang="en-US" smtClean="0"/>
              <a:pPr/>
              <a:t>3/3/2009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12AA1AD-02DF-4A1D-9AE3-6EF6981D951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7D4CC12-D2ED-4F7D-956F-3A80704D5A2E}" type="datetimeFigureOut">
              <a:rPr lang="en-US" smtClean="0"/>
              <a:pPr/>
              <a:t>3/3/2009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12AA1AD-02DF-4A1D-9AE3-6EF6981D9514}"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7D4CC12-D2ED-4F7D-956F-3A80704D5A2E}" type="datetimeFigureOut">
              <a:rPr lang="en-US" smtClean="0"/>
              <a:pPr/>
              <a:t>3/3/2009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12AA1AD-02DF-4A1D-9AE3-6EF6981D951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7D4CC12-D2ED-4F7D-956F-3A80704D5A2E}" type="datetimeFigureOut">
              <a:rPr lang="en-US" smtClean="0"/>
              <a:pPr/>
              <a:t>3/3/2009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12AA1AD-02DF-4A1D-9AE3-6EF6981D951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7D4CC12-D2ED-4F7D-956F-3A80704D5A2E}" type="datetimeFigureOut">
              <a:rPr lang="en-US" smtClean="0"/>
              <a:pPr/>
              <a:t>3/3/2009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12AA1AD-02DF-4A1D-9AE3-6EF6981D9514}"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D4CC12-D2ED-4F7D-956F-3A80704D5A2E}" type="datetimeFigureOut">
              <a:rPr lang="en-US" smtClean="0"/>
              <a:pPr/>
              <a:t>3/3/2009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12AA1AD-02DF-4A1D-9AE3-6EF6981D951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D4CC12-D2ED-4F7D-956F-3A80704D5A2E}" type="datetimeFigureOut">
              <a:rPr lang="en-US" smtClean="0"/>
              <a:pPr/>
              <a:t>3/3/2009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12AA1AD-02DF-4A1D-9AE3-6EF6981D951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7D4CC12-D2ED-4F7D-956F-3A80704D5A2E}" type="datetimeFigureOut">
              <a:rPr lang="en-US" smtClean="0"/>
              <a:pPr/>
              <a:t>3/3/2009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12AA1AD-02DF-4A1D-9AE3-6EF6981D951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dirty="0"/>
          </a:p>
        </p:txBody>
      </p:sp>
      <p:sp>
        <p:nvSpPr>
          <p:cNvPr id="4" name="Title 3"/>
          <p:cNvSpPr>
            <a:spLocks noGrp="1"/>
          </p:cNvSpPr>
          <p:nvPr>
            <p:ph type="title"/>
          </p:nvPr>
        </p:nvSpPr>
        <p:spPr/>
        <p:txBody>
          <a:bodyPr>
            <a:normAutofit fontScale="90000"/>
          </a:bodyPr>
          <a:lstStyle/>
          <a:p>
            <a:r>
              <a:rPr lang="en-US" dirty="0" smtClean="0"/>
              <a:t>Inside Out</a:t>
            </a:r>
            <a:br>
              <a:rPr lang="en-US" dirty="0" smtClean="0"/>
            </a:br>
            <a:r>
              <a:rPr lang="en-US" dirty="0" smtClean="0"/>
              <a:t>by: Francisco Jimenez</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dirty="0" smtClean="0"/>
              <a:t>Rate and review the vocabulary words with your partner</a:t>
            </a:r>
          </a:p>
          <a:p>
            <a:pPr>
              <a:buNone/>
            </a:pPr>
            <a:r>
              <a:rPr lang="en-US" dirty="0" smtClean="0"/>
              <a:t>	</a:t>
            </a:r>
            <a:r>
              <a:rPr lang="en-US" b="1" dirty="0" smtClean="0">
                <a:solidFill>
                  <a:schemeClr val="accent1">
                    <a:lumMod val="75000"/>
                  </a:schemeClr>
                </a:solidFill>
              </a:rPr>
              <a:t>preferred	blended		sketched</a:t>
            </a:r>
          </a:p>
          <a:p>
            <a:pPr>
              <a:buNone/>
            </a:pPr>
            <a:r>
              <a:rPr lang="en-US" b="1" dirty="0" smtClean="0">
                <a:solidFill>
                  <a:schemeClr val="accent1">
                    <a:lumMod val="75000"/>
                  </a:schemeClr>
                </a:solidFill>
              </a:rPr>
              <a:t>   gestured	embarrassed	respond</a:t>
            </a:r>
          </a:p>
          <a:p>
            <a:pPr>
              <a:buNone/>
            </a:pPr>
            <a:endParaRPr lang="en-US" dirty="0" smtClean="0"/>
          </a:p>
          <a:p>
            <a:pPr>
              <a:buNone/>
            </a:pPr>
            <a:r>
              <a:rPr lang="en-US" dirty="0" smtClean="0"/>
              <a:t>	</a:t>
            </a:r>
            <a:r>
              <a:rPr lang="en-US" dirty="0" smtClean="0"/>
              <a:t>Today </a:t>
            </a:r>
            <a:r>
              <a:rPr lang="en-US" dirty="0" smtClean="0"/>
              <a:t>we will </a:t>
            </a:r>
            <a:r>
              <a:rPr lang="en-US" dirty="0" smtClean="0"/>
              <a:t>continue to read </a:t>
            </a:r>
            <a:r>
              <a:rPr lang="en-US" i="1" dirty="0" smtClean="0">
                <a:solidFill>
                  <a:srgbClr val="FF3399"/>
                </a:solidFill>
              </a:rPr>
              <a:t>Inside Out </a:t>
            </a:r>
            <a:r>
              <a:rPr lang="en-US" dirty="0" smtClean="0"/>
              <a:t>by Francisco Jimenez.  As we read, we will compare and contrast information in the story.  Good readers compare and contrast as they read to help them understand things that happen in the story.</a:t>
            </a:r>
            <a:endParaRPr lang="en-US" dirty="0"/>
          </a:p>
        </p:txBody>
      </p:sp>
      <p:sp>
        <p:nvSpPr>
          <p:cNvPr id="3" name="Title 2"/>
          <p:cNvSpPr>
            <a:spLocks noGrp="1"/>
          </p:cNvSpPr>
          <p:nvPr>
            <p:ph type="title"/>
          </p:nvPr>
        </p:nvSpPr>
        <p:spPr/>
        <p:txBody>
          <a:bodyPr>
            <a:normAutofit fontScale="90000"/>
          </a:bodyPr>
          <a:lstStyle/>
          <a:p>
            <a:r>
              <a:rPr lang="en-US" dirty="0" smtClean="0"/>
              <a:t>Active Instruction</a:t>
            </a:r>
            <a:br>
              <a:rPr lang="en-US" dirty="0" smtClean="0"/>
            </a:br>
            <a:r>
              <a:rPr lang="en-US" dirty="0" smtClean="0"/>
              <a:t>Set the Stage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are the three purposes for reading</a:t>
            </a:r>
          </a:p>
          <a:p>
            <a:endParaRPr lang="en-US" dirty="0" smtClean="0"/>
          </a:p>
          <a:p>
            <a:endParaRPr lang="en-US" dirty="0" smtClean="0"/>
          </a:p>
          <a:p>
            <a:endParaRPr lang="en-US" dirty="0" smtClean="0"/>
          </a:p>
          <a:p>
            <a:r>
              <a:rPr lang="en-US" dirty="0" smtClean="0"/>
              <a:t>Remember to fill in team score sheets</a:t>
            </a:r>
            <a:endParaRPr lang="en-US" dirty="0" smtClean="0"/>
          </a:p>
        </p:txBody>
      </p:sp>
      <p:sp>
        <p:nvSpPr>
          <p:cNvPr id="3" name="Title 2"/>
          <p:cNvSpPr>
            <a:spLocks noGrp="1"/>
          </p:cNvSpPr>
          <p:nvPr>
            <p:ph type="title"/>
          </p:nvPr>
        </p:nvSpPr>
        <p:spPr/>
        <p:txBody>
          <a:bodyPr/>
          <a:lstStyle/>
          <a:p>
            <a:r>
              <a:rPr lang="en-US" dirty="0" smtClean="0"/>
              <a:t>Set the Stage</a:t>
            </a:r>
            <a:endParaRPr lang="en-US" dirty="0"/>
          </a:p>
        </p:txBody>
      </p:sp>
      <p:sp>
        <p:nvSpPr>
          <p:cNvPr id="4" name="TextBox 3"/>
          <p:cNvSpPr txBox="1"/>
          <p:nvPr/>
        </p:nvSpPr>
        <p:spPr>
          <a:xfrm>
            <a:off x="1066800" y="2209800"/>
            <a:ext cx="2819400" cy="923330"/>
          </a:xfrm>
          <a:prstGeom prst="rect">
            <a:avLst/>
          </a:prstGeom>
          <a:noFill/>
        </p:spPr>
        <p:txBody>
          <a:bodyPr wrap="square" rtlCol="0">
            <a:spAutoFit/>
          </a:bodyPr>
          <a:lstStyle/>
          <a:p>
            <a:pPr marL="342900" indent="-342900">
              <a:buAutoNum type="arabicPeriod"/>
            </a:pPr>
            <a:r>
              <a:rPr lang="en-US" dirty="0" smtClean="0"/>
              <a:t>To be informed</a:t>
            </a:r>
          </a:p>
          <a:p>
            <a:pPr marL="342900" indent="-342900">
              <a:buAutoNum type="arabicPeriod"/>
            </a:pPr>
            <a:r>
              <a:rPr lang="en-US" dirty="0" smtClean="0"/>
              <a:t>To follow directions</a:t>
            </a:r>
          </a:p>
          <a:p>
            <a:pPr marL="342900" indent="-342900">
              <a:buAutoNum type="arabicPeriod"/>
            </a:pPr>
            <a:r>
              <a:rPr lang="en-US" dirty="0" smtClean="0"/>
              <a:t>To be entertained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Eyes on the speaker</a:t>
            </a:r>
          </a:p>
          <a:p>
            <a:r>
              <a:rPr lang="en-US" dirty="0" smtClean="0"/>
              <a:t>Hands on desk</a:t>
            </a:r>
          </a:p>
          <a:p>
            <a:r>
              <a:rPr lang="en-US" dirty="0" smtClean="0"/>
              <a:t>Sitting up straight</a:t>
            </a:r>
          </a:p>
          <a:p>
            <a:r>
              <a:rPr lang="en-US" dirty="0" smtClean="0"/>
              <a:t>Pay attention to what is being said</a:t>
            </a:r>
          </a:p>
          <a:p>
            <a:pPr>
              <a:buNone/>
            </a:pPr>
            <a:endParaRPr lang="en-US" dirty="0"/>
          </a:p>
        </p:txBody>
      </p:sp>
      <p:sp>
        <p:nvSpPr>
          <p:cNvPr id="3" name="Title 2"/>
          <p:cNvSpPr>
            <a:spLocks noGrp="1"/>
          </p:cNvSpPr>
          <p:nvPr>
            <p:ph type="title"/>
          </p:nvPr>
        </p:nvSpPr>
        <p:spPr/>
        <p:txBody>
          <a:bodyPr>
            <a:normAutofit fontScale="90000"/>
          </a:bodyPr>
          <a:lstStyle/>
          <a:p>
            <a:r>
              <a:rPr lang="en-US" dirty="0" smtClean="0"/>
              <a:t>Team Cooperation Goal:  Active Listening</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Vocabulary Celebration</a:t>
            </a:r>
            <a:endParaRPr lang="en-US" dirty="0"/>
          </a:p>
        </p:txBody>
      </p:sp>
      <p:pic>
        <p:nvPicPr>
          <p:cNvPr id="5122" name="Picture 2" descr="C:\Users\Teacher\AppData\Local\Microsoft\Windows\Temporary Internet Files\Content.IE5\VCRNIP7D\MPj03096170000[1].jpg"/>
          <p:cNvPicPr>
            <a:picLocks noGrp="1" noChangeAspect="1" noChangeArrowheads="1"/>
          </p:cNvPicPr>
          <p:nvPr>
            <p:ph idx="1"/>
          </p:nvPr>
        </p:nvPicPr>
        <p:blipFill>
          <a:blip r:embed="rId2"/>
          <a:srcRect/>
          <a:stretch>
            <a:fillRect/>
          </a:stretch>
        </p:blipFill>
        <p:spPr bwMode="auto">
          <a:xfrm>
            <a:off x="1600200" y="2235549"/>
            <a:ext cx="5410200" cy="3859276"/>
          </a:xfrm>
          <a:prstGeom prst="rect">
            <a:avLst/>
          </a:prstGeom>
          <a:noFill/>
        </p:spPr>
      </p:pic>
      <p:pic>
        <p:nvPicPr>
          <p:cNvPr id="5123" name="Picture 3" descr="C:\Users\Teacher\Pictures\Microsoft Clip Organizer\j0425812.wmf"/>
          <p:cNvPicPr>
            <a:picLocks noChangeAspect="1" noChangeArrowheads="1"/>
          </p:cNvPicPr>
          <p:nvPr/>
        </p:nvPicPr>
        <p:blipFill>
          <a:blip r:embed="rId3"/>
          <a:srcRect/>
          <a:stretch>
            <a:fillRect/>
          </a:stretch>
        </p:blipFill>
        <p:spPr bwMode="auto">
          <a:xfrm>
            <a:off x="6705600" y="0"/>
            <a:ext cx="1841500" cy="18764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endParaRPr lang="en-US" dirty="0"/>
          </a:p>
        </p:txBody>
      </p:sp>
      <p:sp>
        <p:nvSpPr>
          <p:cNvPr id="4" name="Title 3"/>
          <p:cNvSpPr>
            <a:spLocks noGrp="1"/>
          </p:cNvSpPr>
          <p:nvPr>
            <p:ph type="title"/>
          </p:nvPr>
        </p:nvSpPr>
        <p:spPr/>
        <p:txBody>
          <a:bodyPr/>
          <a:lstStyle/>
          <a:p>
            <a:endParaRPr lang="en-US" dirty="0"/>
          </a:p>
        </p:txBody>
      </p:sp>
      <p:sp>
        <p:nvSpPr>
          <p:cNvPr id="7" name="TextBox 6"/>
          <p:cNvSpPr txBox="1"/>
          <p:nvPr/>
        </p:nvSpPr>
        <p:spPr>
          <a:xfrm>
            <a:off x="609600" y="4953000"/>
            <a:ext cx="3352800" cy="461665"/>
          </a:xfrm>
          <a:prstGeom prst="rect">
            <a:avLst/>
          </a:prstGeom>
          <a:noFill/>
        </p:spPr>
        <p:txBody>
          <a:bodyPr wrap="square" rtlCol="0">
            <a:spAutoFit/>
          </a:bodyPr>
          <a:lstStyle/>
          <a:p>
            <a:r>
              <a:rPr lang="en-US" sz="2400" dirty="0" smtClean="0"/>
              <a:t>preferred</a:t>
            </a:r>
            <a:endParaRPr lang="en-US" sz="2400" dirty="0"/>
          </a:p>
        </p:txBody>
      </p:sp>
      <p:sp>
        <p:nvSpPr>
          <p:cNvPr id="8" name="TextBox 7"/>
          <p:cNvSpPr txBox="1"/>
          <p:nvPr/>
        </p:nvSpPr>
        <p:spPr>
          <a:xfrm>
            <a:off x="4343400" y="4953000"/>
            <a:ext cx="3200400" cy="461665"/>
          </a:xfrm>
          <a:prstGeom prst="rect">
            <a:avLst/>
          </a:prstGeom>
          <a:noFill/>
        </p:spPr>
        <p:txBody>
          <a:bodyPr wrap="square" rtlCol="0">
            <a:spAutoFit/>
          </a:bodyPr>
          <a:lstStyle/>
          <a:p>
            <a:r>
              <a:rPr lang="en-US" sz="2400" dirty="0" smtClean="0"/>
              <a:t>Liked better</a:t>
            </a:r>
            <a:endParaRPr lang="en-US" sz="2400" dirty="0"/>
          </a:p>
        </p:txBody>
      </p:sp>
      <p:sp>
        <p:nvSpPr>
          <p:cNvPr id="9" name="TextBox 8"/>
          <p:cNvSpPr txBox="1"/>
          <p:nvPr/>
        </p:nvSpPr>
        <p:spPr>
          <a:xfrm>
            <a:off x="1524000" y="5562600"/>
            <a:ext cx="6781800" cy="830997"/>
          </a:xfrm>
          <a:prstGeom prst="rect">
            <a:avLst/>
          </a:prstGeom>
          <a:noFill/>
        </p:spPr>
        <p:txBody>
          <a:bodyPr wrap="square" rtlCol="0">
            <a:spAutoFit/>
          </a:bodyPr>
          <a:lstStyle/>
          <a:p>
            <a:r>
              <a:rPr lang="en-US" sz="2400" dirty="0" smtClean="0"/>
              <a:t>John preferred books over movies so he spent most of her free time in the library.</a:t>
            </a:r>
            <a:endParaRPr lang="en-US" sz="2400" dirty="0"/>
          </a:p>
        </p:txBody>
      </p:sp>
      <p:pic>
        <p:nvPicPr>
          <p:cNvPr id="12" name="Picture 11" descr="library1.jpg"/>
          <p:cNvPicPr>
            <a:picLocks noChangeAspect="1"/>
          </p:cNvPicPr>
          <p:nvPr/>
        </p:nvPicPr>
        <p:blipFill>
          <a:blip r:embed="rId2"/>
          <a:stretch>
            <a:fillRect/>
          </a:stretch>
        </p:blipFill>
        <p:spPr>
          <a:xfrm>
            <a:off x="1066800" y="533400"/>
            <a:ext cx="6705600" cy="3571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endParaRPr lang="en-US" dirty="0"/>
          </a:p>
        </p:txBody>
      </p:sp>
      <p:pic>
        <p:nvPicPr>
          <p:cNvPr id="10" name="Picture Placeholder 9" descr="blended.jpg"/>
          <p:cNvPicPr>
            <a:picLocks noGrp="1" noChangeAspect="1"/>
          </p:cNvPicPr>
          <p:nvPr>
            <p:ph type="pic" idx="1"/>
          </p:nvPr>
        </p:nvPicPr>
        <p:blipFill>
          <a:blip r:embed="rId2"/>
          <a:srcRect t="12192" b="12192"/>
          <a:stretch>
            <a:fillRect/>
          </a:stretch>
        </p:blipFill>
        <p:spPr/>
      </p:pic>
      <p:sp>
        <p:nvSpPr>
          <p:cNvPr id="4" name="Title 3"/>
          <p:cNvSpPr>
            <a:spLocks noGrp="1"/>
          </p:cNvSpPr>
          <p:nvPr>
            <p:ph type="title"/>
          </p:nvPr>
        </p:nvSpPr>
        <p:spPr/>
        <p:txBody>
          <a:bodyPr/>
          <a:lstStyle/>
          <a:p>
            <a:endParaRPr lang="en-US" dirty="0"/>
          </a:p>
        </p:txBody>
      </p:sp>
      <p:sp>
        <p:nvSpPr>
          <p:cNvPr id="7" name="TextBox 6"/>
          <p:cNvSpPr txBox="1"/>
          <p:nvPr/>
        </p:nvSpPr>
        <p:spPr>
          <a:xfrm>
            <a:off x="609600" y="4953000"/>
            <a:ext cx="3352800" cy="461665"/>
          </a:xfrm>
          <a:prstGeom prst="rect">
            <a:avLst/>
          </a:prstGeom>
          <a:noFill/>
        </p:spPr>
        <p:txBody>
          <a:bodyPr wrap="square" rtlCol="0">
            <a:spAutoFit/>
          </a:bodyPr>
          <a:lstStyle/>
          <a:p>
            <a:r>
              <a:rPr lang="en-US" sz="2400" dirty="0" smtClean="0"/>
              <a:t>blended</a:t>
            </a:r>
            <a:endParaRPr lang="en-US" sz="2400" dirty="0"/>
          </a:p>
        </p:txBody>
      </p:sp>
      <p:sp>
        <p:nvSpPr>
          <p:cNvPr id="8" name="TextBox 7"/>
          <p:cNvSpPr txBox="1"/>
          <p:nvPr/>
        </p:nvSpPr>
        <p:spPr>
          <a:xfrm>
            <a:off x="4343400" y="4953000"/>
            <a:ext cx="3200400" cy="461665"/>
          </a:xfrm>
          <a:prstGeom prst="rect">
            <a:avLst/>
          </a:prstGeom>
          <a:noFill/>
        </p:spPr>
        <p:txBody>
          <a:bodyPr wrap="square" rtlCol="0">
            <a:spAutoFit/>
          </a:bodyPr>
          <a:lstStyle/>
          <a:p>
            <a:r>
              <a:rPr lang="en-US" sz="2400" dirty="0" smtClean="0"/>
              <a:t>blended</a:t>
            </a:r>
            <a:endParaRPr lang="en-US" sz="2400" dirty="0"/>
          </a:p>
        </p:txBody>
      </p:sp>
      <p:sp>
        <p:nvSpPr>
          <p:cNvPr id="9" name="TextBox 8"/>
          <p:cNvSpPr txBox="1"/>
          <p:nvPr/>
        </p:nvSpPr>
        <p:spPr>
          <a:xfrm>
            <a:off x="1524000" y="5562600"/>
            <a:ext cx="6781800" cy="830997"/>
          </a:xfrm>
          <a:prstGeom prst="rect">
            <a:avLst/>
          </a:prstGeom>
          <a:noFill/>
        </p:spPr>
        <p:txBody>
          <a:bodyPr wrap="square" rtlCol="0">
            <a:spAutoFit/>
          </a:bodyPr>
          <a:lstStyle/>
          <a:p>
            <a:r>
              <a:rPr lang="en-US" sz="2400" dirty="0" smtClean="0"/>
              <a:t>Cory blended milk, flour, and sugar to make the  cake batter.</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endParaRPr lang="en-US" dirty="0"/>
          </a:p>
        </p:txBody>
      </p:sp>
      <p:sp>
        <p:nvSpPr>
          <p:cNvPr id="4" name="Title 3"/>
          <p:cNvSpPr>
            <a:spLocks noGrp="1"/>
          </p:cNvSpPr>
          <p:nvPr>
            <p:ph type="title"/>
          </p:nvPr>
        </p:nvSpPr>
        <p:spPr/>
        <p:txBody>
          <a:bodyPr/>
          <a:lstStyle/>
          <a:p>
            <a:endParaRPr lang="en-US" dirty="0"/>
          </a:p>
        </p:txBody>
      </p:sp>
      <p:sp>
        <p:nvSpPr>
          <p:cNvPr id="7" name="TextBox 6"/>
          <p:cNvSpPr txBox="1"/>
          <p:nvPr/>
        </p:nvSpPr>
        <p:spPr>
          <a:xfrm>
            <a:off x="609600" y="4953000"/>
            <a:ext cx="3352800" cy="461665"/>
          </a:xfrm>
          <a:prstGeom prst="rect">
            <a:avLst/>
          </a:prstGeom>
          <a:noFill/>
        </p:spPr>
        <p:txBody>
          <a:bodyPr wrap="square" rtlCol="0">
            <a:spAutoFit/>
          </a:bodyPr>
          <a:lstStyle/>
          <a:p>
            <a:r>
              <a:rPr lang="en-US" sz="2400" dirty="0" smtClean="0"/>
              <a:t>sketched</a:t>
            </a:r>
            <a:endParaRPr lang="en-US" sz="2400" dirty="0"/>
          </a:p>
        </p:txBody>
      </p:sp>
      <p:sp>
        <p:nvSpPr>
          <p:cNvPr id="8" name="TextBox 7"/>
          <p:cNvSpPr txBox="1"/>
          <p:nvPr/>
        </p:nvSpPr>
        <p:spPr>
          <a:xfrm>
            <a:off x="4343400" y="4953000"/>
            <a:ext cx="3200400" cy="461665"/>
          </a:xfrm>
          <a:prstGeom prst="rect">
            <a:avLst/>
          </a:prstGeom>
          <a:noFill/>
        </p:spPr>
        <p:txBody>
          <a:bodyPr wrap="square" rtlCol="0">
            <a:spAutoFit/>
          </a:bodyPr>
          <a:lstStyle/>
          <a:p>
            <a:r>
              <a:rPr lang="en-US" sz="2400" dirty="0" smtClean="0"/>
              <a:t>drew</a:t>
            </a:r>
            <a:endParaRPr lang="en-US" sz="2400" dirty="0"/>
          </a:p>
        </p:txBody>
      </p:sp>
      <p:sp>
        <p:nvSpPr>
          <p:cNvPr id="9" name="TextBox 8"/>
          <p:cNvSpPr txBox="1"/>
          <p:nvPr/>
        </p:nvSpPr>
        <p:spPr>
          <a:xfrm>
            <a:off x="1524000" y="5562600"/>
            <a:ext cx="6781800" cy="830997"/>
          </a:xfrm>
          <a:prstGeom prst="rect">
            <a:avLst/>
          </a:prstGeom>
          <a:noFill/>
        </p:spPr>
        <p:txBody>
          <a:bodyPr wrap="square" rtlCol="0">
            <a:spAutoFit/>
          </a:bodyPr>
          <a:lstStyle/>
          <a:p>
            <a:r>
              <a:rPr lang="en-US" sz="2400" dirty="0" smtClean="0"/>
              <a:t>Antonia sketched a picture in her drawing class of her favorite teddy bear Ralph.</a:t>
            </a:r>
            <a:endParaRPr lang="en-US" sz="2400" dirty="0"/>
          </a:p>
        </p:txBody>
      </p:sp>
      <p:pic>
        <p:nvPicPr>
          <p:cNvPr id="12" name="Picture Placeholder 11" descr="sketched.jpg"/>
          <p:cNvPicPr>
            <a:picLocks noGrp="1" noChangeAspect="1"/>
          </p:cNvPicPr>
          <p:nvPr>
            <p:ph type="pic" idx="1"/>
          </p:nvPr>
        </p:nvPicPr>
        <p:blipFill>
          <a:blip r:embed="rId2"/>
          <a:srcRect t="22801" b="22801"/>
          <a:stretch>
            <a:fillRect/>
          </a:stretch>
        </p:blip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endParaRPr lang="en-US" dirty="0"/>
          </a:p>
        </p:txBody>
      </p:sp>
      <p:pic>
        <p:nvPicPr>
          <p:cNvPr id="10" name="Picture Placeholder 9" descr="gestured.jpg"/>
          <p:cNvPicPr>
            <a:picLocks noGrp="1" noChangeAspect="1"/>
          </p:cNvPicPr>
          <p:nvPr>
            <p:ph type="pic" idx="1"/>
          </p:nvPr>
        </p:nvPicPr>
        <p:blipFill>
          <a:blip r:embed="rId2"/>
          <a:srcRect t="27333" b="27333"/>
          <a:stretch>
            <a:fillRect/>
          </a:stretch>
        </p:blipFill>
        <p:spPr/>
      </p:pic>
      <p:sp>
        <p:nvSpPr>
          <p:cNvPr id="4" name="Title 3"/>
          <p:cNvSpPr>
            <a:spLocks noGrp="1"/>
          </p:cNvSpPr>
          <p:nvPr>
            <p:ph type="title"/>
          </p:nvPr>
        </p:nvSpPr>
        <p:spPr/>
        <p:txBody>
          <a:bodyPr/>
          <a:lstStyle/>
          <a:p>
            <a:endParaRPr lang="en-US" dirty="0"/>
          </a:p>
        </p:txBody>
      </p:sp>
      <p:sp>
        <p:nvSpPr>
          <p:cNvPr id="7" name="TextBox 6"/>
          <p:cNvSpPr txBox="1"/>
          <p:nvPr/>
        </p:nvSpPr>
        <p:spPr>
          <a:xfrm>
            <a:off x="609600" y="4953000"/>
            <a:ext cx="3352800" cy="461665"/>
          </a:xfrm>
          <a:prstGeom prst="rect">
            <a:avLst/>
          </a:prstGeom>
          <a:noFill/>
        </p:spPr>
        <p:txBody>
          <a:bodyPr wrap="square" rtlCol="0">
            <a:spAutoFit/>
          </a:bodyPr>
          <a:lstStyle/>
          <a:p>
            <a:r>
              <a:rPr lang="en-US" sz="2400" dirty="0" smtClean="0"/>
              <a:t>gestured</a:t>
            </a:r>
            <a:endParaRPr lang="en-US" sz="2400" dirty="0"/>
          </a:p>
        </p:txBody>
      </p:sp>
      <p:sp>
        <p:nvSpPr>
          <p:cNvPr id="8" name="TextBox 7"/>
          <p:cNvSpPr txBox="1"/>
          <p:nvPr/>
        </p:nvSpPr>
        <p:spPr>
          <a:xfrm>
            <a:off x="4343400" y="4953000"/>
            <a:ext cx="3200400" cy="461665"/>
          </a:xfrm>
          <a:prstGeom prst="rect">
            <a:avLst/>
          </a:prstGeom>
          <a:noFill/>
        </p:spPr>
        <p:txBody>
          <a:bodyPr wrap="square" rtlCol="0">
            <a:spAutoFit/>
          </a:bodyPr>
          <a:lstStyle/>
          <a:p>
            <a:r>
              <a:rPr lang="en-US" sz="2400" dirty="0" smtClean="0"/>
              <a:t>signaled</a:t>
            </a:r>
            <a:endParaRPr lang="en-US" sz="2400" dirty="0"/>
          </a:p>
        </p:txBody>
      </p:sp>
      <p:sp>
        <p:nvSpPr>
          <p:cNvPr id="9" name="TextBox 8"/>
          <p:cNvSpPr txBox="1"/>
          <p:nvPr/>
        </p:nvSpPr>
        <p:spPr>
          <a:xfrm>
            <a:off x="1524000" y="5562600"/>
            <a:ext cx="6781800" cy="830997"/>
          </a:xfrm>
          <a:prstGeom prst="rect">
            <a:avLst/>
          </a:prstGeom>
          <a:noFill/>
        </p:spPr>
        <p:txBody>
          <a:bodyPr wrap="square" rtlCol="0">
            <a:spAutoFit/>
          </a:bodyPr>
          <a:lstStyle/>
          <a:p>
            <a:r>
              <a:rPr lang="en-US" sz="2400" dirty="0" smtClean="0"/>
              <a:t>The policeman gestured to the car to go through the signal light.</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endParaRPr lang="en-US" dirty="0"/>
          </a:p>
        </p:txBody>
      </p:sp>
      <p:pic>
        <p:nvPicPr>
          <p:cNvPr id="10" name="Picture Placeholder 9" descr="qq1sgEmbarrassed%20Kid.gif"/>
          <p:cNvPicPr>
            <a:picLocks noGrp="1" noChangeAspect="1"/>
          </p:cNvPicPr>
          <p:nvPr>
            <p:ph type="pic" idx="1"/>
          </p:nvPr>
        </p:nvPicPr>
        <p:blipFill>
          <a:blip r:embed="rId2"/>
          <a:srcRect t="29667" b="29667"/>
          <a:stretch>
            <a:fillRect/>
          </a:stretch>
        </p:blipFill>
        <p:spPr/>
      </p:pic>
      <p:sp>
        <p:nvSpPr>
          <p:cNvPr id="4" name="Title 3"/>
          <p:cNvSpPr>
            <a:spLocks noGrp="1"/>
          </p:cNvSpPr>
          <p:nvPr>
            <p:ph type="title"/>
          </p:nvPr>
        </p:nvSpPr>
        <p:spPr/>
        <p:txBody>
          <a:bodyPr/>
          <a:lstStyle/>
          <a:p>
            <a:endParaRPr lang="en-US" dirty="0"/>
          </a:p>
        </p:txBody>
      </p:sp>
      <p:sp>
        <p:nvSpPr>
          <p:cNvPr id="7" name="TextBox 6"/>
          <p:cNvSpPr txBox="1"/>
          <p:nvPr/>
        </p:nvSpPr>
        <p:spPr>
          <a:xfrm>
            <a:off x="609600" y="4953000"/>
            <a:ext cx="3352800" cy="461665"/>
          </a:xfrm>
          <a:prstGeom prst="rect">
            <a:avLst/>
          </a:prstGeom>
          <a:noFill/>
        </p:spPr>
        <p:txBody>
          <a:bodyPr wrap="square" rtlCol="0">
            <a:spAutoFit/>
          </a:bodyPr>
          <a:lstStyle/>
          <a:p>
            <a:r>
              <a:rPr lang="en-US" sz="2400" dirty="0" smtClean="0"/>
              <a:t>embarrassed</a:t>
            </a:r>
            <a:endParaRPr lang="en-US" sz="2400" dirty="0"/>
          </a:p>
        </p:txBody>
      </p:sp>
      <p:sp>
        <p:nvSpPr>
          <p:cNvPr id="8" name="TextBox 7"/>
          <p:cNvSpPr txBox="1"/>
          <p:nvPr/>
        </p:nvSpPr>
        <p:spPr>
          <a:xfrm>
            <a:off x="4343400" y="4953000"/>
            <a:ext cx="3200400" cy="461665"/>
          </a:xfrm>
          <a:prstGeom prst="rect">
            <a:avLst/>
          </a:prstGeom>
          <a:noFill/>
        </p:spPr>
        <p:txBody>
          <a:bodyPr wrap="square" rtlCol="0">
            <a:spAutoFit/>
          </a:bodyPr>
          <a:lstStyle/>
          <a:p>
            <a:r>
              <a:rPr lang="en-US" sz="2400" dirty="0" smtClean="0"/>
              <a:t>ashamed</a:t>
            </a:r>
            <a:endParaRPr lang="en-US" sz="2400" dirty="0"/>
          </a:p>
        </p:txBody>
      </p:sp>
      <p:sp>
        <p:nvSpPr>
          <p:cNvPr id="9" name="TextBox 8"/>
          <p:cNvSpPr txBox="1"/>
          <p:nvPr/>
        </p:nvSpPr>
        <p:spPr>
          <a:xfrm>
            <a:off x="1524000" y="5562600"/>
            <a:ext cx="6781800" cy="1200329"/>
          </a:xfrm>
          <a:prstGeom prst="rect">
            <a:avLst/>
          </a:prstGeom>
          <a:noFill/>
        </p:spPr>
        <p:txBody>
          <a:bodyPr wrap="square" rtlCol="0">
            <a:spAutoFit/>
          </a:bodyPr>
          <a:lstStyle/>
          <a:p>
            <a:r>
              <a:rPr lang="en-US" sz="2400" dirty="0" smtClean="0"/>
              <a:t>Bobby was embarrassed when he tripped and fell as we were walking to class and everyone starting laughing.</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endParaRPr lang="en-US" dirty="0"/>
          </a:p>
        </p:txBody>
      </p:sp>
      <p:pic>
        <p:nvPicPr>
          <p:cNvPr id="10" name="Picture Placeholder 9" descr="respond.jpg"/>
          <p:cNvPicPr>
            <a:picLocks noGrp="1" noChangeAspect="1"/>
          </p:cNvPicPr>
          <p:nvPr>
            <p:ph type="pic" idx="1"/>
          </p:nvPr>
        </p:nvPicPr>
        <p:blipFill>
          <a:blip r:embed="rId2"/>
          <a:srcRect t="12132" b="12132"/>
          <a:stretch>
            <a:fillRect/>
          </a:stretch>
        </p:blipFill>
        <p:spPr>
          <a:xfrm>
            <a:off x="228600" y="228600"/>
            <a:ext cx="8686800" cy="4389438"/>
          </a:xfrm>
        </p:spPr>
      </p:pic>
      <p:sp>
        <p:nvSpPr>
          <p:cNvPr id="4" name="Title 3"/>
          <p:cNvSpPr>
            <a:spLocks noGrp="1"/>
          </p:cNvSpPr>
          <p:nvPr>
            <p:ph type="title"/>
          </p:nvPr>
        </p:nvSpPr>
        <p:spPr/>
        <p:txBody>
          <a:bodyPr/>
          <a:lstStyle/>
          <a:p>
            <a:endParaRPr lang="en-US" dirty="0"/>
          </a:p>
        </p:txBody>
      </p:sp>
      <p:sp>
        <p:nvSpPr>
          <p:cNvPr id="7" name="TextBox 6"/>
          <p:cNvSpPr txBox="1"/>
          <p:nvPr/>
        </p:nvSpPr>
        <p:spPr>
          <a:xfrm>
            <a:off x="609600" y="4953000"/>
            <a:ext cx="3352800" cy="461665"/>
          </a:xfrm>
          <a:prstGeom prst="rect">
            <a:avLst/>
          </a:prstGeom>
          <a:noFill/>
        </p:spPr>
        <p:txBody>
          <a:bodyPr wrap="square" rtlCol="0">
            <a:spAutoFit/>
          </a:bodyPr>
          <a:lstStyle/>
          <a:p>
            <a:r>
              <a:rPr lang="en-US" sz="2400" dirty="0" smtClean="0"/>
              <a:t>respond</a:t>
            </a:r>
            <a:endParaRPr lang="en-US" sz="2400" dirty="0"/>
          </a:p>
        </p:txBody>
      </p:sp>
      <p:sp>
        <p:nvSpPr>
          <p:cNvPr id="8" name="TextBox 7"/>
          <p:cNvSpPr txBox="1"/>
          <p:nvPr/>
        </p:nvSpPr>
        <p:spPr>
          <a:xfrm>
            <a:off x="4343400" y="4953000"/>
            <a:ext cx="3200400" cy="461665"/>
          </a:xfrm>
          <a:prstGeom prst="rect">
            <a:avLst/>
          </a:prstGeom>
          <a:noFill/>
        </p:spPr>
        <p:txBody>
          <a:bodyPr wrap="square" rtlCol="0">
            <a:spAutoFit/>
          </a:bodyPr>
          <a:lstStyle/>
          <a:p>
            <a:r>
              <a:rPr lang="en-US" sz="2400" dirty="0" smtClean="0"/>
              <a:t>answer</a:t>
            </a:r>
            <a:endParaRPr lang="en-US" sz="2400" dirty="0"/>
          </a:p>
        </p:txBody>
      </p:sp>
      <p:sp>
        <p:nvSpPr>
          <p:cNvPr id="9" name="TextBox 8"/>
          <p:cNvSpPr txBox="1"/>
          <p:nvPr/>
        </p:nvSpPr>
        <p:spPr>
          <a:xfrm>
            <a:off x="1524000" y="5562600"/>
            <a:ext cx="6781800" cy="1200329"/>
          </a:xfrm>
          <a:prstGeom prst="rect">
            <a:avLst/>
          </a:prstGeom>
          <a:noFill/>
        </p:spPr>
        <p:txBody>
          <a:bodyPr wrap="square" rtlCol="0">
            <a:spAutoFit/>
          </a:bodyPr>
          <a:lstStyle/>
          <a:p>
            <a:r>
              <a:rPr lang="en-US" sz="2400" dirty="0" smtClean="0"/>
              <a:t>Charlie did not respond to the teacher when she asked a question because he didn’t know the answer.</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lstStyle/>
          <a:p>
            <a:r>
              <a:rPr lang="en-US" dirty="0" smtClean="0">
                <a:solidFill>
                  <a:srgbClr val="FC16BA"/>
                </a:solidFill>
                <a:latin typeface="Jokerman" pitchFamily="82" charset="0"/>
              </a:rPr>
              <a:t>Vocabulary Vault</a:t>
            </a:r>
            <a:endParaRPr lang="en-US" dirty="0">
              <a:solidFill>
                <a:srgbClr val="FC16BA"/>
              </a:solidFill>
              <a:latin typeface="Jokerman" pitchFamily="82" charset="0"/>
            </a:endParaRPr>
          </a:p>
        </p:txBody>
      </p:sp>
      <p:pic>
        <p:nvPicPr>
          <p:cNvPr id="4" name="Picture 2" descr="C:\Users\Cordinators\Pictures\Microsoft Clip Organizer\j0354498.gif"/>
          <p:cNvPicPr>
            <a:picLocks noGrp="1" noChangeAspect="1" noChangeArrowheads="1" noCrop="1"/>
          </p:cNvPicPr>
          <p:nvPr>
            <p:ph idx="1"/>
          </p:nvPr>
        </p:nvPicPr>
        <p:blipFill>
          <a:blip r:embed="rId2"/>
          <a:srcRect/>
          <a:stretch>
            <a:fillRect/>
          </a:stretch>
        </p:blipFill>
        <p:spPr bwMode="auto">
          <a:xfrm>
            <a:off x="2133600" y="990600"/>
            <a:ext cx="4905375" cy="4554991"/>
          </a:xfrm>
          <a:prstGeom prst="rect">
            <a:avLst/>
          </a:prstGeom>
          <a:noFill/>
        </p:spPr>
      </p:pic>
      <p:sp>
        <p:nvSpPr>
          <p:cNvPr id="6" name="TextBox 5"/>
          <p:cNvSpPr txBox="1"/>
          <p:nvPr/>
        </p:nvSpPr>
        <p:spPr>
          <a:xfrm rot="20345023">
            <a:off x="0" y="2667000"/>
            <a:ext cx="2133600" cy="369332"/>
          </a:xfrm>
          <a:prstGeom prst="rect">
            <a:avLst/>
          </a:prstGeom>
          <a:noFill/>
        </p:spPr>
        <p:txBody>
          <a:bodyPr wrap="square" rtlCol="0">
            <a:spAutoFit/>
          </a:bodyPr>
          <a:lstStyle/>
          <a:p>
            <a:endParaRPr lang="en-US" dirty="0"/>
          </a:p>
        </p:txBody>
      </p:sp>
      <p:sp>
        <p:nvSpPr>
          <p:cNvPr id="7" name="TextBox 6"/>
          <p:cNvSpPr txBox="1"/>
          <p:nvPr/>
        </p:nvSpPr>
        <p:spPr>
          <a:xfrm>
            <a:off x="152400" y="2438400"/>
            <a:ext cx="2133600" cy="369332"/>
          </a:xfrm>
          <a:prstGeom prst="rect">
            <a:avLst/>
          </a:prstGeom>
          <a:noFill/>
        </p:spPr>
        <p:txBody>
          <a:bodyPr wrap="square" rtlCol="0">
            <a:spAutoFit/>
          </a:bodyPr>
          <a:lstStyle/>
          <a:p>
            <a:endParaRPr lang="en-US" dirty="0"/>
          </a:p>
        </p:txBody>
      </p:sp>
      <p:sp>
        <p:nvSpPr>
          <p:cNvPr id="8" name="TextBox 7"/>
          <p:cNvSpPr txBox="1"/>
          <p:nvPr/>
        </p:nvSpPr>
        <p:spPr>
          <a:xfrm rot="20063417">
            <a:off x="-24983" y="1813826"/>
            <a:ext cx="2133600" cy="523220"/>
          </a:xfrm>
          <a:prstGeom prst="rect">
            <a:avLst/>
          </a:prstGeom>
          <a:noFill/>
        </p:spPr>
        <p:txBody>
          <a:bodyPr wrap="square" rtlCol="0">
            <a:spAutoFit/>
          </a:bodyPr>
          <a:lstStyle/>
          <a:p>
            <a:r>
              <a:rPr lang="en-US" sz="2800" dirty="0" smtClean="0">
                <a:solidFill>
                  <a:srgbClr val="FFC000"/>
                </a:solidFill>
                <a:latin typeface="Comic Sans MS" pitchFamily="66" charset="0"/>
              </a:rPr>
              <a:t>preferred</a:t>
            </a:r>
            <a:endParaRPr lang="en-US" sz="2800" dirty="0">
              <a:solidFill>
                <a:srgbClr val="FFC000"/>
              </a:solidFill>
              <a:latin typeface="Comic Sans MS" pitchFamily="66" charset="0"/>
            </a:endParaRPr>
          </a:p>
        </p:txBody>
      </p:sp>
      <p:sp>
        <p:nvSpPr>
          <p:cNvPr id="10" name="TextBox 9"/>
          <p:cNvSpPr txBox="1"/>
          <p:nvPr/>
        </p:nvSpPr>
        <p:spPr>
          <a:xfrm rot="1425942">
            <a:off x="6705600" y="3200400"/>
            <a:ext cx="2438400" cy="523220"/>
          </a:xfrm>
          <a:prstGeom prst="rect">
            <a:avLst/>
          </a:prstGeom>
          <a:noFill/>
        </p:spPr>
        <p:txBody>
          <a:bodyPr wrap="square" rtlCol="0">
            <a:spAutoFit/>
          </a:bodyPr>
          <a:lstStyle/>
          <a:p>
            <a:r>
              <a:rPr lang="en-US" sz="2800" dirty="0" smtClean="0">
                <a:solidFill>
                  <a:srgbClr val="FFC000"/>
                </a:solidFill>
                <a:latin typeface="Comic Sans MS" pitchFamily="66" charset="0"/>
              </a:rPr>
              <a:t>embarrassed</a:t>
            </a:r>
            <a:endParaRPr lang="en-US" sz="2800" dirty="0">
              <a:solidFill>
                <a:srgbClr val="FFC000"/>
              </a:solidFill>
              <a:latin typeface="Comic Sans MS" pitchFamily="66" charset="0"/>
            </a:endParaRPr>
          </a:p>
        </p:txBody>
      </p:sp>
      <p:sp>
        <p:nvSpPr>
          <p:cNvPr id="11" name="TextBox 10"/>
          <p:cNvSpPr txBox="1"/>
          <p:nvPr/>
        </p:nvSpPr>
        <p:spPr>
          <a:xfrm rot="20337275">
            <a:off x="22787" y="3642244"/>
            <a:ext cx="2133600" cy="523220"/>
          </a:xfrm>
          <a:prstGeom prst="rect">
            <a:avLst/>
          </a:prstGeom>
          <a:noFill/>
        </p:spPr>
        <p:txBody>
          <a:bodyPr wrap="square" rtlCol="0">
            <a:spAutoFit/>
          </a:bodyPr>
          <a:lstStyle/>
          <a:p>
            <a:r>
              <a:rPr lang="en-US" sz="2800" dirty="0" smtClean="0">
                <a:solidFill>
                  <a:srgbClr val="FFC000"/>
                </a:solidFill>
                <a:latin typeface="Comic Sans MS" pitchFamily="66" charset="0"/>
              </a:rPr>
              <a:t>blended</a:t>
            </a:r>
            <a:endParaRPr lang="en-US" sz="2800" dirty="0">
              <a:solidFill>
                <a:srgbClr val="FFC000"/>
              </a:solidFill>
              <a:latin typeface="Comic Sans MS" pitchFamily="66" charset="0"/>
            </a:endParaRPr>
          </a:p>
        </p:txBody>
      </p:sp>
      <p:sp>
        <p:nvSpPr>
          <p:cNvPr id="12" name="TextBox 11"/>
          <p:cNvSpPr txBox="1"/>
          <p:nvPr/>
        </p:nvSpPr>
        <p:spPr>
          <a:xfrm rot="19329587">
            <a:off x="-165222" y="5189005"/>
            <a:ext cx="2057400" cy="523220"/>
          </a:xfrm>
          <a:prstGeom prst="rect">
            <a:avLst/>
          </a:prstGeom>
          <a:noFill/>
        </p:spPr>
        <p:txBody>
          <a:bodyPr wrap="square" rtlCol="0">
            <a:spAutoFit/>
          </a:bodyPr>
          <a:lstStyle/>
          <a:p>
            <a:r>
              <a:rPr lang="en-US" sz="2800" dirty="0" smtClean="0">
                <a:solidFill>
                  <a:srgbClr val="FFC000"/>
                </a:solidFill>
                <a:latin typeface="Comic Sans MS" pitchFamily="66" charset="0"/>
              </a:rPr>
              <a:t>sketched</a:t>
            </a:r>
            <a:endParaRPr lang="en-US" sz="2800" dirty="0">
              <a:solidFill>
                <a:srgbClr val="FFC000"/>
              </a:solidFill>
              <a:latin typeface="Comic Sans MS" pitchFamily="66" charset="0"/>
            </a:endParaRPr>
          </a:p>
        </p:txBody>
      </p:sp>
      <p:sp>
        <p:nvSpPr>
          <p:cNvPr id="13" name="TextBox 12"/>
          <p:cNvSpPr txBox="1"/>
          <p:nvPr/>
        </p:nvSpPr>
        <p:spPr>
          <a:xfrm>
            <a:off x="6705600" y="5029200"/>
            <a:ext cx="2133600" cy="369332"/>
          </a:xfrm>
          <a:prstGeom prst="rect">
            <a:avLst/>
          </a:prstGeom>
          <a:noFill/>
        </p:spPr>
        <p:txBody>
          <a:bodyPr wrap="square" rtlCol="0">
            <a:spAutoFit/>
          </a:bodyPr>
          <a:lstStyle/>
          <a:p>
            <a:endParaRPr lang="en-US" dirty="0"/>
          </a:p>
        </p:txBody>
      </p:sp>
      <p:sp>
        <p:nvSpPr>
          <p:cNvPr id="14" name="TextBox 13"/>
          <p:cNvSpPr txBox="1"/>
          <p:nvPr/>
        </p:nvSpPr>
        <p:spPr>
          <a:xfrm rot="1584323">
            <a:off x="6553200" y="5105400"/>
            <a:ext cx="2133600" cy="523220"/>
          </a:xfrm>
          <a:prstGeom prst="rect">
            <a:avLst/>
          </a:prstGeom>
          <a:noFill/>
        </p:spPr>
        <p:txBody>
          <a:bodyPr wrap="square" rtlCol="0">
            <a:spAutoFit/>
          </a:bodyPr>
          <a:lstStyle/>
          <a:p>
            <a:r>
              <a:rPr lang="en-US" sz="2800" dirty="0" smtClean="0">
                <a:solidFill>
                  <a:srgbClr val="FFC000"/>
                </a:solidFill>
                <a:latin typeface="Comic Sans MS" pitchFamily="66" charset="0"/>
              </a:rPr>
              <a:t>respond</a:t>
            </a:r>
            <a:endParaRPr lang="en-US" sz="2800" dirty="0">
              <a:solidFill>
                <a:srgbClr val="FFC000"/>
              </a:solidFill>
              <a:latin typeface="Comic Sans MS" pitchFamily="66" charset="0"/>
            </a:endParaRPr>
          </a:p>
        </p:txBody>
      </p:sp>
      <p:sp>
        <p:nvSpPr>
          <p:cNvPr id="15" name="TextBox 14"/>
          <p:cNvSpPr txBox="1"/>
          <p:nvPr/>
        </p:nvSpPr>
        <p:spPr>
          <a:xfrm rot="2196310">
            <a:off x="7032756" y="1598376"/>
            <a:ext cx="1685077" cy="523220"/>
          </a:xfrm>
          <a:prstGeom prst="rect">
            <a:avLst/>
          </a:prstGeom>
          <a:noFill/>
        </p:spPr>
        <p:txBody>
          <a:bodyPr wrap="none" rtlCol="0">
            <a:spAutoFit/>
          </a:bodyPr>
          <a:lstStyle/>
          <a:p>
            <a:r>
              <a:rPr lang="en-US" sz="2800" dirty="0" smtClean="0">
                <a:solidFill>
                  <a:srgbClr val="FFC000"/>
                </a:solidFill>
                <a:latin typeface="Comic Sans MS" pitchFamily="66" charset="0"/>
              </a:rPr>
              <a:t>gestured</a:t>
            </a:r>
            <a:endParaRPr lang="en-US" sz="2800" dirty="0">
              <a:solidFill>
                <a:srgbClr val="FFC000"/>
              </a:solidFill>
              <a:latin typeface="Comic Sans MS"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“Hungry Spider and the Turtle”</a:t>
            </a:r>
          </a:p>
          <a:p>
            <a:r>
              <a:rPr lang="en-US" dirty="0" smtClean="0"/>
              <a:t>Page </a:t>
            </a:r>
            <a:r>
              <a:rPr lang="en-US" dirty="0" smtClean="0"/>
              <a:t>109-110</a:t>
            </a:r>
            <a:endParaRPr lang="en-US" dirty="0" smtClean="0"/>
          </a:p>
          <a:p>
            <a:pPr>
              <a:buNone/>
            </a:pPr>
            <a:r>
              <a:rPr lang="en-US" dirty="0" smtClean="0"/>
              <a:t>	</a:t>
            </a:r>
            <a:endParaRPr lang="en-US" dirty="0"/>
          </a:p>
        </p:txBody>
      </p:sp>
      <p:sp>
        <p:nvSpPr>
          <p:cNvPr id="3" name="Title 2"/>
          <p:cNvSpPr>
            <a:spLocks noGrp="1"/>
          </p:cNvSpPr>
          <p:nvPr>
            <p:ph type="title"/>
          </p:nvPr>
        </p:nvSpPr>
        <p:spPr/>
        <p:txBody>
          <a:bodyPr/>
          <a:lstStyle/>
          <a:p>
            <a:r>
              <a:rPr lang="en-US" dirty="0" smtClean="0"/>
              <a:t>Listening Comprehension</a:t>
            </a:r>
            <a:endParaRPr lang="en-US" dirty="0"/>
          </a:p>
        </p:txBody>
      </p:sp>
      <p:sp>
        <p:nvSpPr>
          <p:cNvPr id="4" name="TextBox 3"/>
          <p:cNvSpPr txBox="1"/>
          <p:nvPr/>
        </p:nvSpPr>
        <p:spPr>
          <a:xfrm>
            <a:off x="914400" y="2971800"/>
            <a:ext cx="7086600" cy="369332"/>
          </a:xfrm>
          <a:prstGeom prst="rect">
            <a:avLst/>
          </a:prstGeom>
          <a:noFill/>
        </p:spPr>
        <p:txBody>
          <a:bodyPr wrap="square" rtlCol="0">
            <a:spAutoFit/>
          </a:bodyPr>
          <a:lstStyle/>
          <a:p>
            <a:r>
              <a:rPr lang="en-US" dirty="0" smtClean="0"/>
              <a:t>Think Pair Share to compare and contrast Spider and Turtle.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smtClean="0"/>
              <a:t>Comparing and Contrasting</a:t>
            </a:r>
          </a:p>
          <a:p>
            <a:pPr>
              <a:buNone/>
            </a:pPr>
            <a:r>
              <a:rPr lang="en-US" dirty="0" smtClean="0"/>
              <a:t>	</a:t>
            </a:r>
          </a:p>
          <a:p>
            <a:pPr>
              <a:buNone/>
            </a:pPr>
            <a:r>
              <a:rPr lang="en-US" dirty="0" smtClean="0"/>
              <a:t>	Comparing is identifying how things are similar</a:t>
            </a:r>
          </a:p>
          <a:p>
            <a:pPr>
              <a:buNone/>
            </a:pPr>
            <a:r>
              <a:rPr lang="en-US" dirty="0" smtClean="0"/>
              <a:t>	</a:t>
            </a:r>
          </a:p>
          <a:p>
            <a:pPr>
              <a:buNone/>
            </a:pPr>
            <a:r>
              <a:rPr lang="en-US" dirty="0" smtClean="0"/>
              <a:t>	Contrasting is identifying how things are different</a:t>
            </a:r>
          </a:p>
          <a:p>
            <a:pPr>
              <a:buNone/>
            </a:pPr>
            <a:endParaRPr lang="en-US" dirty="0"/>
          </a:p>
        </p:txBody>
      </p:sp>
      <p:sp>
        <p:nvSpPr>
          <p:cNvPr id="5" name="Title 4"/>
          <p:cNvSpPr>
            <a:spLocks noGrp="1"/>
          </p:cNvSpPr>
          <p:nvPr>
            <p:ph type="title"/>
          </p:nvPr>
        </p:nvSpPr>
        <p:spPr/>
        <p:txBody>
          <a:bodyPr/>
          <a:lstStyle/>
          <a:p>
            <a:r>
              <a:rPr lang="en-US" dirty="0" smtClean="0"/>
              <a:t>Build Background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Who is Arthur?</a:t>
            </a:r>
          </a:p>
          <a:p>
            <a:endParaRPr lang="en-US" dirty="0" smtClean="0"/>
          </a:p>
          <a:p>
            <a:endParaRPr lang="en-US" dirty="0"/>
          </a:p>
        </p:txBody>
      </p:sp>
      <p:sp>
        <p:nvSpPr>
          <p:cNvPr id="3" name="Title 2"/>
          <p:cNvSpPr>
            <a:spLocks noGrp="1"/>
          </p:cNvSpPr>
          <p:nvPr>
            <p:ph type="title"/>
          </p:nvPr>
        </p:nvSpPr>
        <p:spPr/>
        <p:txBody>
          <a:bodyPr/>
          <a:lstStyle/>
          <a:p>
            <a:r>
              <a:rPr lang="en-US" dirty="0" smtClean="0"/>
              <a:t>Build Background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Preview Team Talk questions</a:t>
            </a:r>
            <a:r>
              <a:rPr lang="en-US" dirty="0" smtClean="0"/>
              <a:t>.</a:t>
            </a:r>
          </a:p>
          <a:p>
            <a:pPr>
              <a:buNone/>
            </a:pPr>
            <a:r>
              <a:rPr lang="en-US" dirty="0" smtClean="0"/>
              <a:t>	</a:t>
            </a:r>
            <a:r>
              <a:rPr lang="en-US" dirty="0" smtClean="0"/>
              <a:t>1.  How did Mr. Sims help Francisco?</a:t>
            </a:r>
          </a:p>
          <a:p>
            <a:pPr>
              <a:buNone/>
            </a:pPr>
            <a:endParaRPr lang="en-US" dirty="0" smtClean="0"/>
          </a:p>
          <a:p>
            <a:pPr>
              <a:buNone/>
            </a:pPr>
            <a:r>
              <a:rPr lang="en-US" dirty="0" smtClean="0"/>
              <a:t>	2.   How did Curtis treat Francisco</a:t>
            </a:r>
          </a:p>
          <a:p>
            <a:pPr>
              <a:buNone/>
            </a:pPr>
            <a:r>
              <a:rPr lang="en-US" dirty="0" smtClean="0"/>
              <a:t>	</a:t>
            </a:r>
            <a:r>
              <a:rPr lang="en-US" dirty="0" smtClean="0"/>
              <a:t>a.	nervously</a:t>
            </a:r>
          </a:p>
          <a:p>
            <a:pPr>
              <a:buNone/>
            </a:pPr>
            <a:r>
              <a:rPr lang="en-US" dirty="0" smtClean="0"/>
              <a:t>	</a:t>
            </a:r>
            <a:r>
              <a:rPr lang="en-US" dirty="0" smtClean="0"/>
              <a:t>b.	generously</a:t>
            </a:r>
          </a:p>
          <a:p>
            <a:pPr>
              <a:buNone/>
            </a:pPr>
            <a:r>
              <a:rPr lang="en-US" dirty="0" smtClean="0"/>
              <a:t>	</a:t>
            </a:r>
            <a:r>
              <a:rPr lang="en-US" dirty="0" smtClean="0"/>
              <a:t>c. 	Cruelly</a:t>
            </a:r>
          </a:p>
          <a:p>
            <a:pPr>
              <a:buNone/>
            </a:pPr>
            <a:r>
              <a:rPr lang="en-US" dirty="0" smtClean="0"/>
              <a:t>	</a:t>
            </a:r>
            <a:r>
              <a:rPr lang="en-US" dirty="0" smtClean="0"/>
              <a:t>d.	helpfully</a:t>
            </a:r>
          </a:p>
          <a:p>
            <a:pPr>
              <a:buNone/>
            </a:pPr>
            <a:endParaRPr lang="en-US" dirty="0" smtClean="0"/>
          </a:p>
          <a:p>
            <a:pPr>
              <a:buNone/>
            </a:pPr>
            <a:r>
              <a:rPr lang="en-US" dirty="0" smtClean="0"/>
              <a:t>	</a:t>
            </a:r>
            <a:r>
              <a:rPr lang="en-US" dirty="0" smtClean="0"/>
              <a:t>3.  Compare how Miss </a:t>
            </a:r>
            <a:r>
              <a:rPr lang="en-US" dirty="0" err="1" smtClean="0"/>
              <a:t>Scalapino</a:t>
            </a:r>
            <a:r>
              <a:rPr lang="en-US" dirty="0" smtClean="0"/>
              <a:t> treated both Francisco and Curtis</a:t>
            </a:r>
          </a:p>
          <a:p>
            <a:pPr>
              <a:buNone/>
            </a:pPr>
            <a:endParaRPr lang="en-US" dirty="0" smtClean="0"/>
          </a:p>
          <a:p>
            <a:pPr>
              <a:buNone/>
            </a:pPr>
            <a:r>
              <a:rPr lang="en-US" dirty="0" smtClean="0"/>
              <a:t>	</a:t>
            </a:r>
            <a:r>
              <a:rPr lang="en-US" dirty="0" smtClean="0"/>
              <a:t>4.  Why do you think Miss </a:t>
            </a:r>
            <a:r>
              <a:rPr lang="en-US" dirty="0" err="1" smtClean="0"/>
              <a:t>Scalapino</a:t>
            </a:r>
            <a:r>
              <a:rPr lang="en-US" dirty="0" smtClean="0"/>
              <a:t> was kinder to Francisco at the end of this section?</a:t>
            </a:r>
          </a:p>
          <a:p>
            <a:pPr>
              <a:buNone/>
            </a:pPr>
            <a:endParaRPr lang="en-US" dirty="0" smtClean="0"/>
          </a:p>
          <a:p>
            <a:r>
              <a:rPr lang="en-US" dirty="0" smtClean="0"/>
              <a:t>Which question is compare and contrast?</a:t>
            </a:r>
            <a:endParaRPr lang="en-US" dirty="0"/>
          </a:p>
        </p:txBody>
      </p:sp>
      <p:sp>
        <p:nvSpPr>
          <p:cNvPr id="3" name="Title 2"/>
          <p:cNvSpPr>
            <a:spLocks noGrp="1"/>
          </p:cNvSpPr>
          <p:nvPr>
            <p:ph type="title"/>
          </p:nvPr>
        </p:nvSpPr>
        <p:spPr/>
        <p:txBody>
          <a:bodyPr/>
          <a:lstStyle/>
          <a:p>
            <a:r>
              <a:rPr lang="en-US" dirty="0" smtClean="0"/>
              <a:t>Prepare to read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Read </a:t>
            </a:r>
            <a:r>
              <a:rPr lang="en-US" dirty="0" smtClean="0"/>
              <a:t>151 and 153</a:t>
            </a:r>
            <a:r>
              <a:rPr lang="en-US" dirty="0" smtClean="0"/>
              <a:t> </a:t>
            </a:r>
            <a:r>
              <a:rPr lang="en-US" dirty="0" smtClean="0"/>
              <a:t>with </a:t>
            </a:r>
            <a:r>
              <a:rPr lang="en-US" dirty="0" smtClean="0"/>
              <a:t>partner </a:t>
            </a:r>
            <a:r>
              <a:rPr lang="en-US" dirty="0" smtClean="0"/>
              <a:t>– </a:t>
            </a:r>
            <a:endParaRPr lang="en-US" dirty="0" smtClean="0"/>
          </a:p>
          <a:p>
            <a:endParaRPr lang="en-US" dirty="0" smtClean="0">
              <a:solidFill>
                <a:schemeClr val="accent1">
                  <a:lumMod val="75000"/>
                </a:schemeClr>
              </a:solidFill>
            </a:endParaRPr>
          </a:p>
          <a:p>
            <a:r>
              <a:rPr lang="en-US" dirty="0" smtClean="0">
                <a:solidFill>
                  <a:schemeClr val="accent1">
                    <a:lumMod val="75000"/>
                  </a:schemeClr>
                </a:solidFill>
              </a:rPr>
              <a:t>Clarify </a:t>
            </a:r>
            <a:r>
              <a:rPr lang="en-US" dirty="0" smtClean="0">
                <a:solidFill>
                  <a:schemeClr val="accent1">
                    <a:lumMod val="75000"/>
                  </a:schemeClr>
                </a:solidFill>
              </a:rPr>
              <a:t>unknown words using sticky notes</a:t>
            </a:r>
          </a:p>
          <a:p>
            <a:r>
              <a:rPr lang="en-US" dirty="0" smtClean="0">
                <a:solidFill>
                  <a:schemeClr val="accent1">
                    <a:lumMod val="75000"/>
                  </a:schemeClr>
                </a:solidFill>
              </a:rPr>
              <a:t>Restate as you read</a:t>
            </a:r>
          </a:p>
          <a:p>
            <a:pPr>
              <a:buNone/>
            </a:pPr>
            <a:endParaRPr lang="en-US" dirty="0" smtClean="0">
              <a:solidFill>
                <a:schemeClr val="accent1">
                  <a:lumMod val="75000"/>
                </a:schemeClr>
              </a:solidFill>
            </a:endParaRPr>
          </a:p>
          <a:p>
            <a:endParaRPr lang="en-US" dirty="0"/>
          </a:p>
        </p:txBody>
      </p:sp>
      <p:sp>
        <p:nvSpPr>
          <p:cNvPr id="3" name="Title 2"/>
          <p:cNvSpPr>
            <a:spLocks noGrp="1"/>
          </p:cNvSpPr>
          <p:nvPr>
            <p:ph type="title"/>
          </p:nvPr>
        </p:nvSpPr>
        <p:spPr/>
        <p:txBody>
          <a:bodyPr/>
          <a:lstStyle/>
          <a:p>
            <a:r>
              <a:rPr lang="en-US" dirty="0" smtClean="0"/>
              <a:t>Teamwork – Partner reading</a:t>
            </a:r>
            <a:endParaRPr lang="en-US" dirty="0"/>
          </a:p>
        </p:txBody>
      </p:sp>
      <p:pic>
        <p:nvPicPr>
          <p:cNvPr id="3074" name="Picture 2" descr="C:\Users\Teacher\Pictures\Microsoft Clip Organizer\j0422303.jpg"/>
          <p:cNvPicPr>
            <a:picLocks noChangeAspect="1" noChangeArrowheads="1"/>
          </p:cNvPicPr>
          <p:nvPr/>
        </p:nvPicPr>
        <p:blipFill>
          <a:blip r:embed="rId2" cstate="print"/>
          <a:srcRect/>
          <a:stretch>
            <a:fillRect/>
          </a:stretch>
        </p:blipFill>
        <p:spPr bwMode="auto">
          <a:xfrm>
            <a:off x="5486400" y="4191000"/>
            <a:ext cx="3431228" cy="2291953"/>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Discuss and answer all Team Talk Questions – </a:t>
            </a:r>
            <a:r>
              <a:rPr lang="en-US" b="1" dirty="0" smtClean="0">
                <a:solidFill>
                  <a:schemeClr val="accent2">
                    <a:lumMod val="60000"/>
                    <a:lumOff val="40000"/>
                  </a:schemeClr>
                </a:solidFill>
              </a:rPr>
              <a:t>do not write any answer until all the questions have been discussed</a:t>
            </a:r>
          </a:p>
          <a:p>
            <a:pPr>
              <a:buNone/>
            </a:pPr>
            <a:r>
              <a:rPr lang="en-US" b="1" dirty="0" smtClean="0"/>
              <a:t>	</a:t>
            </a:r>
            <a:r>
              <a:rPr lang="en-US" b="1" dirty="0" smtClean="0"/>
              <a:t>1’s  </a:t>
            </a:r>
            <a:r>
              <a:rPr lang="en-US" b="1" dirty="0" smtClean="0"/>
              <a:t>read questions</a:t>
            </a:r>
          </a:p>
          <a:p>
            <a:pPr>
              <a:buNone/>
            </a:pPr>
            <a:r>
              <a:rPr lang="en-US" b="1" dirty="0" smtClean="0"/>
              <a:t>	</a:t>
            </a:r>
            <a:r>
              <a:rPr lang="en-US" b="1" dirty="0" smtClean="0"/>
              <a:t>4’s   </a:t>
            </a:r>
            <a:r>
              <a:rPr lang="en-US" b="1" dirty="0" smtClean="0"/>
              <a:t>answers questions</a:t>
            </a:r>
          </a:p>
          <a:p>
            <a:pPr>
              <a:buNone/>
            </a:pPr>
            <a:r>
              <a:rPr lang="en-US" b="1" dirty="0" smtClean="0"/>
              <a:t>	</a:t>
            </a:r>
            <a:r>
              <a:rPr lang="en-US" b="1" dirty="0" smtClean="0"/>
              <a:t>3’s   </a:t>
            </a:r>
            <a:r>
              <a:rPr lang="en-US" b="1" dirty="0" smtClean="0"/>
              <a:t>agree or disagree</a:t>
            </a:r>
          </a:p>
          <a:p>
            <a:pPr>
              <a:buNone/>
            </a:pPr>
            <a:r>
              <a:rPr lang="en-US" b="1" dirty="0" smtClean="0"/>
              <a:t>	</a:t>
            </a:r>
            <a:r>
              <a:rPr lang="en-US" b="1" dirty="0" smtClean="0"/>
              <a:t>2’s</a:t>
            </a:r>
            <a:r>
              <a:rPr lang="en-US" b="1" dirty="0" smtClean="0"/>
              <a:t>	  summarize the correct answer</a:t>
            </a:r>
          </a:p>
          <a:p>
            <a:pPr>
              <a:buNone/>
            </a:pPr>
            <a:endParaRPr lang="en-US" b="1" dirty="0" smtClean="0"/>
          </a:p>
          <a:p>
            <a:r>
              <a:rPr lang="en-US" dirty="0" smtClean="0"/>
              <a:t>Write the answers to 1 and </a:t>
            </a:r>
            <a:r>
              <a:rPr lang="en-US" dirty="0" smtClean="0"/>
              <a:t>4 </a:t>
            </a:r>
            <a:r>
              <a:rPr lang="en-US" dirty="0" smtClean="0"/>
              <a:t>in your journals</a:t>
            </a:r>
            <a:endParaRPr lang="en-US" dirty="0"/>
          </a:p>
        </p:txBody>
      </p:sp>
      <p:sp>
        <p:nvSpPr>
          <p:cNvPr id="3" name="Title 2"/>
          <p:cNvSpPr>
            <a:spLocks noGrp="1"/>
          </p:cNvSpPr>
          <p:nvPr>
            <p:ph type="title"/>
          </p:nvPr>
        </p:nvSpPr>
        <p:spPr/>
        <p:txBody>
          <a:bodyPr/>
          <a:lstStyle/>
          <a:p>
            <a:r>
              <a:rPr lang="en-US" dirty="0" smtClean="0"/>
              <a:t>Team Discussion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6000" dirty="0" smtClean="0"/>
              <a:t>Let’s celebrate our answers!</a:t>
            </a:r>
            <a:endParaRPr lang="en-US" sz="6000" dirty="0"/>
          </a:p>
        </p:txBody>
      </p:sp>
      <p:sp>
        <p:nvSpPr>
          <p:cNvPr id="3" name="Title 2"/>
          <p:cNvSpPr>
            <a:spLocks noGrp="1"/>
          </p:cNvSpPr>
          <p:nvPr>
            <p:ph type="title"/>
          </p:nvPr>
        </p:nvSpPr>
        <p:spPr/>
        <p:txBody>
          <a:bodyPr/>
          <a:lstStyle/>
          <a:p>
            <a:r>
              <a:rPr lang="en-US" dirty="0" smtClean="0"/>
              <a:t>Class Discussion</a:t>
            </a:r>
            <a:endParaRPr lang="en-US" dirty="0"/>
          </a:p>
        </p:txBody>
      </p:sp>
      <p:pic>
        <p:nvPicPr>
          <p:cNvPr id="1026" name="Picture 2" descr="C:\Users\Teacher\Pictures\Microsoft Clip Organizer\j0285301.gif"/>
          <p:cNvPicPr>
            <a:picLocks noChangeAspect="1" noChangeArrowheads="1" noCrop="1"/>
          </p:cNvPicPr>
          <p:nvPr/>
        </p:nvPicPr>
        <p:blipFill>
          <a:blip r:embed="rId2"/>
          <a:srcRect/>
          <a:stretch>
            <a:fillRect/>
          </a:stretch>
        </p:blipFill>
        <p:spPr bwMode="auto">
          <a:xfrm>
            <a:off x="4724400" y="2590800"/>
            <a:ext cx="4267200" cy="42672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None/>
            </a:pPr>
            <a:r>
              <a:rPr lang="en-US" dirty="0" smtClean="0"/>
              <a:t>	</a:t>
            </a:r>
            <a:r>
              <a:rPr lang="en-US" dirty="0" smtClean="0"/>
              <a:t>What if you saw what happened between Curtis and Francisco?  How would you respond to this situation?  Give two details in your response.</a:t>
            </a:r>
            <a:endParaRPr lang="en-US" dirty="0" smtClean="0"/>
          </a:p>
          <a:p>
            <a:pPr lvl="1">
              <a:buNone/>
            </a:pPr>
            <a:r>
              <a:rPr lang="en-US" sz="2100" dirty="0" smtClean="0"/>
              <a:t>-You answer the question.				25  pts</a:t>
            </a:r>
          </a:p>
          <a:p>
            <a:pPr lvl="1">
              <a:buNone/>
            </a:pPr>
            <a:r>
              <a:rPr lang="en-US" sz="2100" dirty="0" smtClean="0"/>
              <a:t>-Your answer explains or describes with</a:t>
            </a:r>
          </a:p>
          <a:p>
            <a:pPr lvl="1">
              <a:buNone/>
            </a:pPr>
            <a:r>
              <a:rPr lang="en-US" sz="2100" dirty="0" smtClean="0"/>
              <a:t>	 at least two details				25 pts</a:t>
            </a:r>
          </a:p>
          <a:p>
            <a:pPr lvl="1">
              <a:buNone/>
            </a:pPr>
            <a:r>
              <a:rPr lang="en-US" sz="2100" dirty="0" smtClean="0"/>
              <a:t>-Your answer makes sense and has part</a:t>
            </a:r>
          </a:p>
          <a:p>
            <a:pPr lvl="1">
              <a:buNone/>
            </a:pPr>
            <a:r>
              <a:rPr lang="en-US" sz="2100" dirty="0" smtClean="0"/>
              <a:t>		of the questions in it.				20 pts</a:t>
            </a:r>
          </a:p>
          <a:p>
            <a:pPr lvl="1">
              <a:buNone/>
            </a:pPr>
            <a:r>
              <a:rPr lang="en-US" sz="2100" dirty="0" smtClean="0"/>
              <a:t>-Your answer is written in complete,</a:t>
            </a:r>
          </a:p>
          <a:p>
            <a:pPr lvl="1">
              <a:buNone/>
            </a:pPr>
            <a:r>
              <a:rPr lang="en-US" sz="2100" dirty="0" smtClean="0"/>
              <a:t>	  correct answers					20 pts</a:t>
            </a:r>
          </a:p>
          <a:p>
            <a:pPr lvl="1">
              <a:buNone/>
            </a:pPr>
            <a:r>
              <a:rPr lang="en-US" sz="2100" dirty="0" smtClean="0"/>
              <a:t>-Your writing has correct capitalization</a:t>
            </a:r>
          </a:p>
          <a:p>
            <a:pPr lvl="1">
              <a:buNone/>
            </a:pPr>
            <a:r>
              <a:rPr lang="en-US" sz="2100" dirty="0" smtClean="0"/>
              <a:t>	  and punctuation.				10 pts</a:t>
            </a:r>
          </a:p>
          <a:p>
            <a:pPr lvl="1">
              <a:buNone/>
            </a:pPr>
            <a:r>
              <a:rPr lang="en-US" sz="2100" dirty="0" smtClean="0"/>
              <a:t>	</a:t>
            </a:r>
          </a:p>
          <a:p>
            <a:pPr lvl="1">
              <a:buNone/>
            </a:pPr>
            <a:r>
              <a:rPr lang="en-US" sz="2100" dirty="0" smtClean="0"/>
              <a:t>	</a:t>
            </a:r>
            <a:r>
              <a:rPr lang="en-US" sz="2100" dirty="0" smtClean="0">
                <a:solidFill>
                  <a:srgbClr val="7030A0"/>
                </a:solidFill>
              </a:rPr>
              <a:t>TOTAL						100 PTS</a:t>
            </a:r>
          </a:p>
          <a:p>
            <a:endParaRPr lang="en-US" dirty="0"/>
          </a:p>
        </p:txBody>
      </p:sp>
      <p:sp>
        <p:nvSpPr>
          <p:cNvPr id="3" name="Title 2"/>
          <p:cNvSpPr>
            <a:spLocks noGrp="1"/>
          </p:cNvSpPr>
          <p:nvPr>
            <p:ph type="title"/>
          </p:nvPr>
        </p:nvSpPr>
        <p:spPr/>
        <p:txBody>
          <a:bodyPr/>
          <a:lstStyle/>
          <a:p>
            <a:r>
              <a:rPr lang="en-US" dirty="0" smtClean="0"/>
              <a:t>Adventures in Writing</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Cloze </a:t>
            </a:r>
            <a:r>
              <a:rPr lang="en-US" smtClean="0"/>
              <a:t>Practice- </a:t>
            </a:r>
            <a:r>
              <a:rPr lang="en-US" smtClean="0"/>
              <a:t>Fill </a:t>
            </a:r>
            <a:r>
              <a:rPr lang="en-US" dirty="0" smtClean="0"/>
              <a:t>in the blanks with the correct vocabulary word</a:t>
            </a:r>
            <a:endParaRPr lang="en-US" dirty="0"/>
          </a:p>
        </p:txBody>
      </p:sp>
      <p:sp>
        <p:nvSpPr>
          <p:cNvPr id="3" name="Title 2"/>
          <p:cNvSpPr>
            <a:spLocks noGrp="1"/>
          </p:cNvSpPr>
          <p:nvPr>
            <p:ph type="title"/>
          </p:nvPr>
        </p:nvSpPr>
        <p:spPr/>
        <p:txBody>
          <a:bodyPr/>
          <a:lstStyle/>
          <a:p>
            <a:r>
              <a:rPr lang="en-US" dirty="0" smtClean="0"/>
              <a:t>Team Practice: Vocabulary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Practice reading page </a:t>
            </a:r>
            <a:r>
              <a:rPr lang="en-US" dirty="0" smtClean="0"/>
              <a:t>149</a:t>
            </a:r>
            <a:endParaRPr lang="en-US" dirty="0" smtClean="0"/>
          </a:p>
          <a:p>
            <a:r>
              <a:rPr lang="en-US" dirty="0" smtClean="0"/>
              <a:t>Using the fluency rubric, practice fluency with your partner</a:t>
            </a:r>
            <a:endParaRPr lang="en-US" dirty="0"/>
          </a:p>
        </p:txBody>
      </p:sp>
      <p:sp>
        <p:nvSpPr>
          <p:cNvPr id="3" name="Title 2"/>
          <p:cNvSpPr>
            <a:spLocks noGrp="1"/>
          </p:cNvSpPr>
          <p:nvPr>
            <p:ph type="title"/>
          </p:nvPr>
        </p:nvSpPr>
        <p:spPr/>
        <p:txBody>
          <a:bodyPr/>
          <a:lstStyle/>
          <a:p>
            <a:r>
              <a:rPr lang="en-US" dirty="0" smtClean="0"/>
              <a:t>Fluency</a:t>
            </a:r>
            <a:endParaRPr lang="en-US" dirty="0"/>
          </a:p>
        </p:txBody>
      </p:sp>
      <p:pic>
        <p:nvPicPr>
          <p:cNvPr id="2050" name="Picture 2" descr="C:\Users\Teacher\Pictures\Microsoft Clip Organizer\j0438895.jpg"/>
          <p:cNvPicPr>
            <a:picLocks noChangeAspect="1" noChangeArrowheads="1"/>
          </p:cNvPicPr>
          <p:nvPr/>
        </p:nvPicPr>
        <p:blipFill>
          <a:blip r:embed="rId2" cstate="print"/>
          <a:srcRect/>
          <a:stretch>
            <a:fillRect/>
          </a:stretch>
        </p:blipFill>
        <p:spPr bwMode="auto">
          <a:xfrm>
            <a:off x="3962400" y="3048000"/>
            <a:ext cx="3200400" cy="2401824"/>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142</TotalTime>
  <Words>306</Words>
  <Application>Microsoft Office PowerPoint</Application>
  <PresentationFormat>On-screen Show (4:3)</PresentationFormat>
  <Paragraphs>108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Inside Out by: Francisco Jimenez</vt:lpstr>
      <vt:lpstr>Active Instruction Set the Stage</vt:lpstr>
      <vt:lpstr>Set the Stage</vt:lpstr>
      <vt:lpstr>Team Cooperation Goal:  Active Listening</vt:lpstr>
      <vt:lpstr>Vocabulary Celebration</vt:lpstr>
      <vt:lpstr>Slide 6</vt:lpstr>
      <vt:lpstr>Slide 7</vt:lpstr>
      <vt:lpstr>Slide 8</vt:lpstr>
      <vt:lpstr>Slide 9</vt:lpstr>
      <vt:lpstr>Slide 10</vt:lpstr>
      <vt:lpstr>Slide 11</vt:lpstr>
      <vt:lpstr>Vocabulary Vault</vt:lpstr>
      <vt:lpstr>Listening Comprehension</vt:lpstr>
      <vt:lpstr>Build Background</vt:lpstr>
      <vt:lpstr>Build Background</vt:lpstr>
      <vt:lpstr>Prepare to read</vt:lpstr>
      <vt:lpstr>Teamwork – Partner reading</vt:lpstr>
      <vt:lpstr>Team Discussion</vt:lpstr>
      <vt:lpstr>Class Discussion</vt:lpstr>
      <vt:lpstr>Adventures in Writing</vt:lpstr>
      <vt:lpstr>Team Practice: Vocabulary</vt:lpstr>
      <vt:lpstr>Fluency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Out by: Francisco Jimenez</dc:title>
  <dc:creator>Teacher</dc:creator>
  <cp:lastModifiedBy>Teacher</cp:lastModifiedBy>
  <cp:revision>11</cp:revision>
  <dcterms:created xsi:type="dcterms:W3CDTF">2009-02-28T02:46:57Z</dcterms:created>
  <dcterms:modified xsi:type="dcterms:W3CDTF">2009-03-03T21:39:27Z</dcterms:modified>
</cp:coreProperties>
</file>