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0" r:id="rId3"/>
    <p:sldId id="375" r:id="rId4"/>
    <p:sldId id="376" r:id="rId5"/>
    <p:sldId id="377" r:id="rId6"/>
    <p:sldId id="280" r:id="rId7"/>
    <p:sldId id="257" r:id="rId8"/>
    <p:sldId id="380" r:id="rId9"/>
    <p:sldId id="381" r:id="rId10"/>
    <p:sldId id="382" r:id="rId11"/>
    <p:sldId id="383" r:id="rId12"/>
    <p:sldId id="384" r:id="rId13"/>
    <p:sldId id="353" r:id="rId14"/>
    <p:sldId id="378" r:id="rId15"/>
    <p:sldId id="278" r:id="rId16"/>
    <p:sldId id="379" r:id="rId17"/>
    <p:sldId id="357" r:id="rId18"/>
    <p:sldId id="358" r:id="rId19"/>
    <p:sldId id="385" r:id="rId20"/>
    <p:sldId id="386" r:id="rId21"/>
    <p:sldId id="387" r:id="rId22"/>
    <p:sldId id="388" r:id="rId23"/>
    <p:sldId id="389" r:id="rId24"/>
    <p:sldId id="281"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00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957" autoAdjust="0"/>
    <p:restoredTop sz="92965" autoAdjust="0"/>
  </p:normalViewPr>
  <p:slideViewPr>
    <p:cSldViewPr>
      <p:cViewPr>
        <p:scale>
          <a:sx n="100" d="100"/>
          <a:sy n="100" d="100"/>
        </p:scale>
        <p:origin x="-1542"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8010840-B0B3-4E21-BE07-079893DEA9EB}" type="datetimeFigureOut">
              <a:rPr lang="en-US"/>
              <a:pPr>
                <a:defRPr/>
              </a:pPr>
              <a:t>12/16/2010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34C1C6A-0C2F-4493-87F6-6D840F8A25F5}"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417D886-884E-4883-A393-EE319B90EBC4}"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Have students share with partners the object then call on 3 non volunteer to share today’s objective</a:t>
            </a:r>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012C080-3A4B-41A3-AF74-304013BA28EA}" type="slidenum">
              <a:rPr lang="en-US"/>
              <a:pPr fontAlgn="base">
                <a:spcBef>
                  <a:spcPct val="0"/>
                </a:spcBef>
                <a:spcAft>
                  <a:spcPct val="0"/>
                </a:spcAft>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Read the importance and have students share other reasons why it is important to  know text structures of expository text</a:t>
            </a:r>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D9A60B-3327-4A65-8D57-97679751DA79}" type="slidenum">
              <a:rPr lang="en-US"/>
              <a:pPr fontAlgn="base">
                <a:spcBef>
                  <a:spcPct val="0"/>
                </a:spcBef>
                <a:spcAft>
                  <a:spcPct val="0"/>
                </a:spcAft>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Allow students to share with partners. Have A tell B and B tell A. Walk around and make sure students are sharing ideas</a:t>
            </a:r>
          </a:p>
          <a:p>
            <a:pPr>
              <a:spcBef>
                <a:spcPct val="0"/>
              </a:spcBef>
            </a:pPr>
            <a:r>
              <a:rPr lang="en-US" smtClean="0"/>
              <a:t>Allow about 2 minutes for discussion</a:t>
            </a:r>
          </a:p>
          <a:p>
            <a:pPr>
              <a:spcBef>
                <a:spcPct val="0"/>
              </a:spcBef>
            </a:pPr>
            <a:r>
              <a:rPr lang="en-US" smtClean="0"/>
              <a:t>Then call on a volunteers to share responses</a:t>
            </a:r>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B3A5A5-6682-4665-91EF-12A3AA2A89D9}" type="slidenum">
              <a:rPr lang="en-US"/>
              <a:pPr fontAlgn="base">
                <a:spcBef>
                  <a:spcPct val="0"/>
                </a:spcBef>
                <a:spcAft>
                  <a:spcPct val="0"/>
                </a:spcAft>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Concept development</a:t>
            </a:r>
          </a:p>
          <a:p>
            <a:pPr>
              <a:spcBef>
                <a:spcPct val="0"/>
              </a:spcBef>
            </a:pPr>
            <a:r>
              <a:rPr lang="en-US" smtClean="0"/>
              <a:t>Review meaning of text structure</a:t>
            </a:r>
          </a:p>
          <a:p>
            <a:pPr>
              <a:spcBef>
                <a:spcPct val="0"/>
              </a:spcBef>
            </a:pPr>
            <a:r>
              <a:rPr lang="en-US" smtClean="0"/>
              <a:t>Pair share meaning of text structure</a:t>
            </a:r>
          </a:p>
          <a:p>
            <a:pPr>
              <a:spcBef>
                <a:spcPct val="0"/>
              </a:spcBef>
            </a:pPr>
            <a:r>
              <a:rPr lang="en-US" smtClean="0"/>
              <a:t>Call on non volunteer to share meaning</a:t>
            </a:r>
          </a:p>
          <a:p>
            <a:pPr>
              <a:spcBef>
                <a:spcPct val="0"/>
              </a:spcBef>
            </a:pPr>
            <a:r>
              <a:rPr lang="en-US" smtClean="0"/>
              <a:t>Introduce meaning of cause and effect text structures</a:t>
            </a:r>
          </a:p>
          <a:p>
            <a:pPr>
              <a:spcBef>
                <a:spcPct val="0"/>
              </a:spcBef>
            </a:pPr>
            <a:r>
              <a:rPr lang="en-US" smtClean="0"/>
              <a:t>All students to discuss meaning of cause and effect text structure and call on a non volunteer to share meaning</a:t>
            </a:r>
          </a:p>
          <a:p>
            <a:pPr>
              <a:spcBef>
                <a:spcPct val="0"/>
              </a:spcBef>
            </a:pPr>
            <a:r>
              <a:rPr lang="en-US" smtClean="0"/>
              <a:t>Introduce signal words </a:t>
            </a:r>
          </a:p>
          <a:p>
            <a:pPr>
              <a:spcBef>
                <a:spcPct val="0"/>
              </a:spcBef>
            </a:pPr>
            <a:r>
              <a:rPr lang="en-US" smtClean="0"/>
              <a:t>Have students o discuss some of the signal words and call on a non volunteer go to next slide</a:t>
            </a:r>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F4222D-4913-46BD-B497-A91D6D41CF3E}" type="slidenum">
              <a:rPr lang="en-US"/>
              <a:pPr fontAlgn="base">
                <a:spcBef>
                  <a:spcPct val="0"/>
                </a:spcBef>
                <a:spcAft>
                  <a:spcPct val="0"/>
                </a:spcAft>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Concept development</a:t>
            </a:r>
          </a:p>
          <a:p>
            <a:pPr>
              <a:spcBef>
                <a:spcPct val="0"/>
              </a:spcBef>
            </a:pPr>
            <a:r>
              <a:rPr lang="en-US" smtClean="0"/>
              <a:t>Review meaning of text structure</a:t>
            </a:r>
          </a:p>
          <a:p>
            <a:pPr>
              <a:spcBef>
                <a:spcPct val="0"/>
              </a:spcBef>
            </a:pPr>
            <a:r>
              <a:rPr lang="en-US" smtClean="0"/>
              <a:t>Pair share meaning of text structure</a:t>
            </a:r>
          </a:p>
          <a:p>
            <a:pPr>
              <a:spcBef>
                <a:spcPct val="0"/>
              </a:spcBef>
            </a:pPr>
            <a:r>
              <a:rPr lang="en-US" smtClean="0"/>
              <a:t>Call on non volunteer to share meaning</a:t>
            </a:r>
          </a:p>
          <a:p>
            <a:pPr>
              <a:spcBef>
                <a:spcPct val="0"/>
              </a:spcBef>
            </a:pPr>
            <a:r>
              <a:rPr lang="en-US" smtClean="0"/>
              <a:t>Introduce meaning of cause and effect text structures</a:t>
            </a:r>
          </a:p>
          <a:p>
            <a:pPr>
              <a:spcBef>
                <a:spcPct val="0"/>
              </a:spcBef>
            </a:pPr>
            <a:r>
              <a:rPr lang="en-US" smtClean="0"/>
              <a:t>All students to discuss meaning of cause and effect text structure and call on a non volunteer to share meaning</a:t>
            </a:r>
          </a:p>
          <a:p>
            <a:pPr>
              <a:spcBef>
                <a:spcPct val="0"/>
              </a:spcBef>
            </a:pPr>
            <a:r>
              <a:rPr lang="en-US" smtClean="0"/>
              <a:t>Introduce signal words </a:t>
            </a:r>
          </a:p>
          <a:p>
            <a:pPr>
              <a:spcBef>
                <a:spcPct val="0"/>
              </a:spcBef>
            </a:pPr>
            <a:r>
              <a:rPr lang="en-US" smtClean="0"/>
              <a:t>Have students o discuss some of the signal words and call on a non volunteer go to next slide</a:t>
            </a:r>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F4222D-4913-46BD-B497-A91D6D41CF3E}" type="slidenum">
              <a:rPr lang="en-US"/>
              <a:pPr fontAlgn="base">
                <a:spcBef>
                  <a:spcPct val="0"/>
                </a:spcBef>
                <a:spcAft>
                  <a:spcPct val="0"/>
                </a:spcAft>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Closure</a:t>
            </a:r>
          </a:p>
          <a:p>
            <a:pPr>
              <a:spcBef>
                <a:spcPct val="0"/>
              </a:spcBef>
            </a:pPr>
            <a:r>
              <a:rPr lang="en-US" smtClean="0"/>
              <a:t>Ask students following questions</a:t>
            </a:r>
          </a:p>
          <a:p>
            <a:pPr>
              <a:spcBef>
                <a:spcPct val="0"/>
              </a:spcBef>
            </a:pPr>
            <a:r>
              <a:rPr lang="en-US" smtClean="0"/>
              <a:t>What text structure did we identify today?</a:t>
            </a:r>
          </a:p>
          <a:p>
            <a:pPr>
              <a:spcBef>
                <a:spcPct val="0"/>
              </a:spcBef>
            </a:pPr>
            <a:r>
              <a:rPr lang="en-US" smtClean="0"/>
              <a:t>Why is it important to identify cause and effect text structures?</a:t>
            </a:r>
          </a:p>
          <a:p>
            <a:pPr>
              <a:spcBef>
                <a:spcPct val="0"/>
              </a:spcBef>
            </a:pPr>
            <a:endParaRPr lang="en-US" smtClean="0"/>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222B63-BA7B-4D88-926D-8FD53B6D88B6}" type="slidenum">
              <a:rPr lang="en-US"/>
              <a:pPr fontAlgn="base">
                <a:spcBef>
                  <a:spcPct val="0"/>
                </a:spcBef>
                <a:spcAft>
                  <a:spcPct val="0"/>
                </a:spcAft>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B7ED1AB-AA20-4149-9BC6-D750AE427641}" type="datetimeFigureOut">
              <a:rPr lang="en-US"/>
              <a:pPr>
                <a:defRPr/>
              </a:pPr>
              <a:t>12/16/2010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CC3850-1A73-4E12-ADE4-B3B86092036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C5611B4-1359-4643-9025-1B0135A3DBCC}" type="datetimeFigureOut">
              <a:rPr lang="en-US"/>
              <a:pPr>
                <a:defRPr/>
              </a:pPr>
              <a:t>12/16/2010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213BAE8-3839-4B91-B011-0536694CEC9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AC73346-3690-4DCB-B072-353F6EE4F222}" type="datetimeFigureOut">
              <a:rPr lang="en-US"/>
              <a:pPr>
                <a:defRPr/>
              </a:pPr>
              <a:t>12/16/2010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D8A8B6-D95E-492A-9646-E74857AF52E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0C812AA-6430-4BFE-AE19-4A60E4B10970}" type="datetimeFigureOut">
              <a:rPr lang="en-US"/>
              <a:pPr>
                <a:defRPr/>
              </a:pPr>
              <a:t>12/16/2010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B7280D3-31D4-4920-979A-BE3D7C8CB8E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464505C-BE70-4781-BF4F-1EF05B2BAB69}" type="datetimeFigureOut">
              <a:rPr lang="en-US"/>
              <a:pPr>
                <a:defRPr/>
              </a:pPr>
              <a:t>12/16/2010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9A60095-951E-40B6-AAAD-1F0FA1F5ED6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B605527-9E11-4520-A0F0-542FD6836148}" type="datetimeFigureOut">
              <a:rPr lang="en-US"/>
              <a:pPr>
                <a:defRPr/>
              </a:pPr>
              <a:t>12/16/2010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ED042CE-D5AF-40AD-9022-9B84A1776215}"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3B5987-F3A4-40F4-A9FE-23503EFF57ED}" type="datetimeFigureOut">
              <a:rPr lang="en-US"/>
              <a:pPr>
                <a:defRPr/>
              </a:pPr>
              <a:t>12/16/2010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52A008-4F61-4F52-8702-706BD054231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80A5207-E368-47A8-9AF7-B1362FDC3715}" type="datetimeFigureOut">
              <a:rPr lang="en-US"/>
              <a:pPr>
                <a:defRPr/>
              </a:pPr>
              <a:t>12/16/2010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FB6AF02-80B3-42E7-8E8D-02BD9C02E62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846639-B170-42D1-8149-20D692215A7B}" type="datetimeFigureOut">
              <a:rPr lang="en-US"/>
              <a:pPr>
                <a:defRPr/>
              </a:pPr>
              <a:t>12/16/2010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47071EC-F714-4724-B13B-CCBF2E6F3253}"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D5CD063-9DD3-4B57-B900-32EA61A5D1AB}" type="datetimeFigureOut">
              <a:rPr lang="en-US"/>
              <a:pPr>
                <a:defRPr/>
              </a:pPr>
              <a:t>12/16/2010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048589-7FB7-4DD7-B91D-F7676960070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D3B4F07-D11C-469C-8ADF-6E37496C50D8}" type="datetimeFigureOut">
              <a:rPr lang="en-US"/>
              <a:pPr>
                <a:defRPr/>
              </a:pPr>
              <a:t>12/16/2010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06BAACF-F613-40E3-950C-3701CD215C6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6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6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C8E0DB2-F31A-4E7F-81BF-89D1C483BF01}" type="datetimeFigureOut">
              <a:rPr lang="en-US"/>
              <a:pPr>
                <a:defRPr/>
              </a:pPr>
              <a:t>12/16/2010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9517ABD-E085-4659-A313-31EF11884383}"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descr="C:\Users\Cordinators\AppData\Local\Microsoft\Windows\Temporary Internet Files\Content.IE5\89HSCZSG\MPj04394500000[1].jpg"/>
          <p:cNvPicPr>
            <a:picLocks noChangeAspect="1" noChangeArrowheads="1"/>
          </p:cNvPicPr>
          <p:nvPr/>
        </p:nvPicPr>
        <p:blipFill>
          <a:blip r:embed="rId3" cstate="print"/>
          <a:srcRect/>
          <a:stretch>
            <a:fillRect/>
          </a:stretch>
        </p:blipFill>
        <p:spPr bwMode="auto">
          <a:xfrm>
            <a:off x="0" y="0"/>
            <a:ext cx="9144000" cy="4943475"/>
          </a:xfrm>
          <a:prstGeom prst="rect">
            <a:avLst/>
          </a:prstGeom>
          <a:noFill/>
          <a:ln w="9525">
            <a:noFill/>
            <a:miter lim="800000"/>
            <a:headEnd/>
            <a:tailEnd/>
          </a:ln>
        </p:spPr>
      </p:pic>
      <p:sp>
        <p:nvSpPr>
          <p:cNvPr id="5" name="Content Placeholder 4"/>
          <p:cNvSpPr>
            <a:spLocks noGrp="1"/>
          </p:cNvSpPr>
          <p:nvPr>
            <p:ph idx="1"/>
          </p:nvPr>
        </p:nvSpPr>
        <p:spPr>
          <a:xfrm>
            <a:off x="2514600" y="304800"/>
            <a:ext cx="6324600" cy="1524000"/>
          </a:xfrm>
        </p:spPr>
        <p:txBody>
          <a:bodyPr rtlCol="0">
            <a:normAutofit fontScale="70000" lnSpcReduction="20000"/>
          </a:bodyPr>
          <a:lstStyle/>
          <a:p>
            <a:pPr fontAlgn="auto">
              <a:spcAft>
                <a:spcPts val="0"/>
              </a:spcAft>
              <a:buFont typeface="Arial" pitchFamily="34" charset="0"/>
              <a:buNone/>
              <a:defRPr/>
            </a:pPr>
            <a:r>
              <a:rPr lang="en-US" b="1" dirty="0" smtClean="0">
                <a:solidFill>
                  <a:srgbClr val="FFFF00"/>
                </a:solidFill>
              </a:rPr>
              <a:t>Learning Objective</a:t>
            </a:r>
            <a:r>
              <a:rPr lang="en-US" sz="4000" b="1" dirty="0" smtClean="0">
                <a:solidFill>
                  <a:srgbClr val="FFFF00"/>
                </a:solidFill>
              </a:rPr>
              <a:t>:  </a:t>
            </a:r>
            <a:r>
              <a:rPr lang="en-US" sz="4000" b="1" dirty="0" smtClean="0">
                <a:solidFill>
                  <a:schemeClr val="bg1"/>
                </a:solidFill>
              </a:rPr>
              <a:t>Today we will evaluate common symbols that are found in myths and tradition by using literature from different eras and culture.</a:t>
            </a:r>
            <a:endParaRPr lang="en-US" sz="4000" dirty="0" smtClean="0">
              <a:solidFill>
                <a:schemeClr val="bg1"/>
              </a:solidFill>
            </a:endParaRPr>
          </a:p>
          <a:p>
            <a:pPr fontAlgn="auto">
              <a:spcAft>
                <a:spcPts val="0"/>
              </a:spcAft>
              <a:buFont typeface="Arial" pitchFamily="34" charset="0"/>
              <a:buNone/>
              <a:defRPr/>
            </a:pPr>
            <a:endParaRPr lang="en-US" dirty="0">
              <a:solidFill>
                <a:srgbClr val="7030A0"/>
              </a:solidFill>
            </a:endParaRPr>
          </a:p>
          <a:p>
            <a:pPr fontAlgn="auto">
              <a:spcAft>
                <a:spcPts val="0"/>
              </a:spcAft>
              <a:buFont typeface="Arial" pitchFamily="34" charset="0"/>
              <a:buNone/>
              <a:defRPr/>
            </a:pPr>
            <a:endParaRPr lang="en-US" dirty="0" smtClean="0"/>
          </a:p>
          <a:p>
            <a:pPr fontAlgn="auto">
              <a:spcAft>
                <a:spcPts val="0"/>
              </a:spcAft>
              <a:buFont typeface="Arial" pitchFamily="34" charset="0"/>
              <a:buNone/>
              <a:defRPr/>
            </a:pPr>
            <a:endParaRPr lang="en-US" dirty="0"/>
          </a:p>
          <a:p>
            <a:pPr fontAlgn="auto">
              <a:spcAft>
                <a:spcPts val="0"/>
              </a:spcAft>
              <a:buFont typeface="Arial" pitchFamily="34" charset="0"/>
              <a:buNone/>
              <a:defRPr/>
            </a:pPr>
            <a:endParaRPr lang="en-US" dirty="0">
              <a:solidFill>
                <a:srgbClr val="7030A0"/>
              </a:solidFill>
            </a:endParaRPr>
          </a:p>
          <a:p>
            <a:pPr fontAlgn="auto">
              <a:spcAft>
                <a:spcPts val="0"/>
              </a:spcAft>
              <a:buFont typeface="Arial" pitchFamily="34" charset="0"/>
              <a:buNone/>
              <a:defRPr/>
            </a:pPr>
            <a:endParaRPr lang="en-US" dirty="0">
              <a:solidFill>
                <a:srgbClr val="7030A0"/>
              </a:solidFill>
            </a:endParaRPr>
          </a:p>
        </p:txBody>
      </p:sp>
      <p:sp>
        <p:nvSpPr>
          <p:cNvPr id="15363" name="TextBox 3"/>
          <p:cNvSpPr txBox="1">
            <a:spLocks noChangeArrowheads="1"/>
          </p:cNvSpPr>
          <p:nvPr/>
        </p:nvSpPr>
        <p:spPr bwMode="auto">
          <a:xfrm>
            <a:off x="381000" y="4800600"/>
            <a:ext cx="8305800" cy="1231106"/>
          </a:xfrm>
          <a:prstGeom prst="rect">
            <a:avLst/>
          </a:prstGeom>
          <a:noFill/>
          <a:ln w="9525">
            <a:noFill/>
            <a:miter lim="800000"/>
            <a:headEnd/>
            <a:tailEnd/>
          </a:ln>
        </p:spPr>
        <p:txBody>
          <a:bodyPr>
            <a:spAutoFit/>
          </a:bodyPr>
          <a:lstStyle/>
          <a:p>
            <a:pPr>
              <a:buFont typeface="Arial" charset="0"/>
              <a:buChar char="•"/>
            </a:pPr>
            <a:r>
              <a:rPr lang="en-US" sz="2800" b="1" dirty="0" smtClean="0">
                <a:latin typeface="Calibri" pitchFamily="34" charset="0"/>
              </a:rPr>
              <a:t>evaluate= figure out</a:t>
            </a:r>
            <a:endParaRPr lang="en-US" sz="2800" b="1" dirty="0">
              <a:latin typeface="Calibri" pitchFamily="34" charset="0"/>
            </a:endParaRPr>
          </a:p>
          <a:p>
            <a:pPr>
              <a:buFont typeface="Arial" charset="0"/>
              <a:buChar char="•"/>
            </a:pPr>
            <a:r>
              <a:rPr lang="en-US" sz="2800" b="1" dirty="0" smtClean="0">
                <a:latin typeface="Calibri" pitchFamily="34" charset="0"/>
              </a:rPr>
              <a:t>traditions= practices that certain people do</a:t>
            </a:r>
            <a:endParaRPr lang="en-US" sz="2800" b="1" dirty="0">
              <a:latin typeface="Calibri" pitchFamily="34" charset="0"/>
            </a:endParaRPr>
          </a:p>
          <a:p>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C:\Users\Cordinators\AppData\Local\Microsoft\Windows\Temporary Internet Files\Content.IE5\O5NC73JL\MPj04394640000[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7410" name="Title 1"/>
          <p:cNvSpPr>
            <a:spLocks noGrp="1"/>
          </p:cNvSpPr>
          <p:nvPr>
            <p:ph type="title"/>
          </p:nvPr>
        </p:nvSpPr>
        <p:spPr>
          <a:xfrm>
            <a:off x="685800" y="685800"/>
            <a:ext cx="5257800" cy="1295400"/>
          </a:xfrm>
        </p:spPr>
        <p:txBody>
          <a:bodyPr/>
          <a:lstStyle/>
          <a:p>
            <a:r>
              <a:rPr lang="en-US" sz="2800" dirty="0" smtClean="0">
                <a:solidFill>
                  <a:schemeClr val="bg1"/>
                </a:solidFill>
              </a:rPr>
              <a:t>What are we going to understand today?</a:t>
            </a:r>
          </a:p>
        </p:txBody>
      </p:sp>
      <p:sp>
        <p:nvSpPr>
          <p:cNvPr id="3" name="Content Placeholder 2"/>
          <p:cNvSpPr>
            <a:spLocks noGrp="1"/>
          </p:cNvSpPr>
          <p:nvPr>
            <p:ph idx="1"/>
          </p:nvPr>
        </p:nvSpPr>
        <p:spPr>
          <a:xfrm>
            <a:off x="609600" y="2057400"/>
            <a:ext cx="5486400" cy="1447800"/>
          </a:xfrm>
        </p:spPr>
        <p:txBody>
          <a:bodyPr/>
          <a:lstStyle/>
          <a:p>
            <a:pPr algn="ctr">
              <a:buNone/>
            </a:pPr>
            <a:r>
              <a:rPr lang="en-US" sz="2800" b="1" dirty="0" smtClean="0">
                <a:solidFill>
                  <a:schemeClr val="bg1"/>
                </a:solidFill>
              </a:rPr>
              <a:t>Today we will evaluate common symbols that are found in myths and tradition by using literature from different eras and culture.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Eras</a:t>
            </a:r>
            <a:endParaRPr lang="en-US" dirty="0"/>
          </a:p>
        </p:txBody>
      </p:sp>
      <p:sp>
        <p:nvSpPr>
          <p:cNvPr id="3" name="Content Placeholder 2"/>
          <p:cNvSpPr>
            <a:spLocks noGrp="1"/>
          </p:cNvSpPr>
          <p:nvPr>
            <p:ph idx="1"/>
          </p:nvPr>
        </p:nvSpPr>
        <p:spPr/>
        <p:txBody>
          <a:bodyPr/>
          <a:lstStyle/>
          <a:p>
            <a:pPr>
              <a:buNone/>
            </a:pPr>
            <a:r>
              <a:rPr lang="en-US" dirty="0" smtClean="0"/>
              <a:t>Time periods in history</a:t>
            </a:r>
          </a:p>
          <a:p>
            <a:pPr>
              <a:buNone/>
            </a:pPr>
            <a:r>
              <a:rPr lang="en-US" dirty="0" smtClean="0"/>
              <a:t>For example:</a:t>
            </a:r>
          </a:p>
          <a:p>
            <a:pPr>
              <a:buNone/>
            </a:pPr>
            <a:r>
              <a:rPr lang="en-US" dirty="0" smtClean="0"/>
              <a:t>Ice Age</a:t>
            </a:r>
          </a:p>
          <a:p>
            <a:pPr>
              <a:buNone/>
            </a:pPr>
            <a:r>
              <a:rPr lang="en-US" dirty="0" smtClean="0"/>
              <a:t>Time of the Dinosaurs</a:t>
            </a:r>
          </a:p>
          <a:p>
            <a:pPr>
              <a:buNone/>
            </a:pPr>
            <a:r>
              <a:rPr lang="en-US" dirty="0" smtClean="0"/>
              <a:t>Medieval Times (Queens, castles, and Kings)</a:t>
            </a:r>
          </a:p>
          <a:p>
            <a:pPr>
              <a:buNone/>
            </a:pPr>
            <a:r>
              <a:rPr lang="en-US" dirty="0" smtClean="0"/>
              <a:t>Dynasty (Chinese Dynasty)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a:t>
            </a:r>
            <a:endParaRPr lang="en-US" dirty="0"/>
          </a:p>
        </p:txBody>
      </p:sp>
      <p:sp>
        <p:nvSpPr>
          <p:cNvPr id="3" name="Content Placeholder 2"/>
          <p:cNvSpPr>
            <a:spLocks noGrp="1"/>
          </p:cNvSpPr>
          <p:nvPr>
            <p:ph idx="1"/>
          </p:nvPr>
        </p:nvSpPr>
        <p:spPr/>
        <p:txBody>
          <a:bodyPr/>
          <a:lstStyle/>
          <a:p>
            <a:pPr>
              <a:buNone/>
            </a:pPr>
            <a:r>
              <a:rPr lang="en-US" dirty="0" smtClean="0"/>
              <a:t>Values shared by a society</a:t>
            </a:r>
          </a:p>
          <a:p>
            <a:pPr>
              <a:buNone/>
            </a:pPr>
            <a:r>
              <a:rPr lang="en-US" dirty="0" smtClean="0"/>
              <a:t>For example:</a:t>
            </a:r>
          </a:p>
          <a:p>
            <a:pPr>
              <a:buNone/>
            </a:pPr>
            <a:endParaRPr lang="en-US" dirty="0" smtClean="0"/>
          </a:p>
        </p:txBody>
      </p:sp>
      <p:graphicFrame>
        <p:nvGraphicFramePr>
          <p:cNvPr id="4" name="Table 3"/>
          <p:cNvGraphicFramePr>
            <a:graphicFrameLocks noGrp="1"/>
          </p:cNvGraphicFramePr>
          <p:nvPr/>
        </p:nvGraphicFramePr>
        <p:xfrm>
          <a:off x="1524000" y="3429000"/>
          <a:ext cx="6096000" cy="148336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Mexican</a:t>
                      </a:r>
                      <a:r>
                        <a:rPr lang="en-US" baseline="0" dirty="0" smtClean="0"/>
                        <a:t> Culture</a:t>
                      </a:r>
                      <a:endParaRPr lang="en-US" dirty="0"/>
                    </a:p>
                  </a:txBody>
                  <a:tcPr/>
                </a:tc>
                <a:tc>
                  <a:txBody>
                    <a:bodyPr/>
                    <a:lstStyle/>
                    <a:p>
                      <a:r>
                        <a:rPr lang="en-US" dirty="0" smtClean="0"/>
                        <a:t>American</a:t>
                      </a:r>
                      <a:r>
                        <a:rPr lang="en-US" baseline="0" dirty="0" smtClean="0"/>
                        <a:t> Culture</a:t>
                      </a:r>
                      <a:endParaRPr lang="en-US" dirty="0"/>
                    </a:p>
                  </a:txBody>
                  <a:tcPr/>
                </a:tc>
              </a:tr>
              <a:tr h="370840">
                <a:tc>
                  <a:txBody>
                    <a:bodyPr/>
                    <a:lstStyle/>
                    <a:p>
                      <a:r>
                        <a:rPr lang="en-US" dirty="0" smtClean="0"/>
                        <a:t>Food-Tacos</a:t>
                      </a:r>
                      <a:endParaRPr lang="en-US" dirty="0"/>
                    </a:p>
                  </a:txBody>
                  <a:tcPr/>
                </a:tc>
                <a:tc>
                  <a:txBody>
                    <a:bodyPr/>
                    <a:lstStyle/>
                    <a:p>
                      <a:r>
                        <a:rPr lang="en-US" dirty="0" smtClean="0"/>
                        <a:t>Food-Hamburger</a:t>
                      </a:r>
                    </a:p>
                  </a:txBody>
                  <a:tcPr/>
                </a:tc>
              </a:tr>
              <a:tr h="370840">
                <a:tc>
                  <a:txBody>
                    <a:bodyPr/>
                    <a:lstStyle/>
                    <a:p>
                      <a:r>
                        <a:rPr lang="en-US" dirty="0" smtClean="0"/>
                        <a:t>Clothes-</a:t>
                      </a:r>
                      <a:r>
                        <a:rPr lang="en-US" dirty="0" err="1" smtClean="0"/>
                        <a:t>Sarapes</a:t>
                      </a:r>
                      <a:endParaRPr lang="en-US" dirty="0"/>
                    </a:p>
                  </a:txBody>
                  <a:tcPr/>
                </a:tc>
                <a:tc>
                  <a:txBody>
                    <a:bodyPr/>
                    <a:lstStyle/>
                    <a:p>
                      <a:r>
                        <a:rPr lang="en-US" dirty="0" smtClean="0"/>
                        <a:t>Clothes-jersey</a:t>
                      </a:r>
                    </a:p>
                  </a:txBody>
                  <a:tcPr/>
                </a:tc>
              </a:tr>
              <a:tr h="370840">
                <a:tc>
                  <a:txBody>
                    <a:bodyPr/>
                    <a:lstStyle/>
                    <a:p>
                      <a:r>
                        <a:rPr lang="en-US" dirty="0" smtClean="0"/>
                        <a:t>Shoes-huaraches</a:t>
                      </a:r>
                      <a:endParaRPr lang="en-US" dirty="0"/>
                    </a:p>
                  </a:txBody>
                  <a:tcPr/>
                </a:tc>
                <a:tc>
                  <a:txBody>
                    <a:bodyPr/>
                    <a:lstStyle/>
                    <a:p>
                      <a:r>
                        <a:rPr lang="en-US" dirty="0" smtClean="0"/>
                        <a:t>Shoes-sandals</a:t>
                      </a:r>
                      <a:endParaRPr lang="en-US" dirty="0"/>
                    </a:p>
                  </a:txBody>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Myths</a:t>
            </a:r>
            <a:endParaRPr lang="en-US" dirty="0"/>
          </a:p>
        </p:txBody>
      </p:sp>
      <p:sp>
        <p:nvSpPr>
          <p:cNvPr id="3" name="Content Placeholder 2"/>
          <p:cNvSpPr>
            <a:spLocks noGrp="1"/>
          </p:cNvSpPr>
          <p:nvPr>
            <p:ph idx="1"/>
          </p:nvPr>
        </p:nvSpPr>
        <p:spPr/>
        <p:txBody>
          <a:bodyPr/>
          <a:lstStyle/>
          <a:p>
            <a:pPr>
              <a:buNone/>
            </a:pPr>
            <a:r>
              <a:rPr lang="en-US" dirty="0" smtClean="0"/>
              <a:t>A story that explains something about the world and typically involves gods or other supernatural forces.</a:t>
            </a:r>
          </a:p>
          <a:p>
            <a:pPr>
              <a:buNone/>
            </a:pPr>
            <a:r>
              <a:rPr lang="en-US" dirty="0" smtClean="0"/>
              <a:t>For Example:</a:t>
            </a:r>
          </a:p>
          <a:p>
            <a:pPr>
              <a:buNone/>
            </a:pPr>
            <a:r>
              <a:rPr lang="en-US" dirty="0" smtClean="0"/>
              <a:t>Hercules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685800"/>
            <a:ext cx="8229600" cy="1676400"/>
          </a:xfrm>
        </p:spPr>
        <p:txBody>
          <a:bodyPr/>
          <a:lstStyle/>
          <a:p>
            <a:r>
              <a:rPr lang="en-US" sz="3600" dirty="0" smtClean="0"/>
              <a:t> </a:t>
            </a:r>
            <a:r>
              <a:rPr lang="en-US" sz="3200" dirty="0" smtClean="0"/>
              <a:t>It is important to understand the common symbols that are found in myths and tradition by using literature from different eras and culture.</a:t>
            </a:r>
            <a:endParaRPr lang="en-US" sz="3600" dirty="0" smtClean="0"/>
          </a:p>
        </p:txBody>
      </p:sp>
      <p:sp>
        <p:nvSpPr>
          <p:cNvPr id="3" name="Content Placeholder 2"/>
          <p:cNvSpPr>
            <a:spLocks noGrp="1"/>
          </p:cNvSpPr>
          <p:nvPr>
            <p:ph idx="1"/>
          </p:nvPr>
        </p:nvSpPr>
        <p:spPr>
          <a:xfrm>
            <a:off x="0" y="2209800"/>
            <a:ext cx="9144000" cy="2362200"/>
          </a:xfrm>
        </p:spPr>
        <p:txBody>
          <a:bodyPr/>
          <a:lstStyle/>
          <a:p>
            <a:pPr algn="ctr">
              <a:buNone/>
            </a:pPr>
            <a:r>
              <a:rPr lang="en-US" dirty="0" smtClean="0"/>
              <a:t>		What are other reasons it is important to understand the common symbols that are found in myths and tradition by using literature from different eras and culture. </a:t>
            </a:r>
            <a:endParaRPr lang="en-US" sz="4400" dirty="0" smtClean="0">
              <a:solidFill>
                <a:srgbClr val="C00000"/>
              </a:solidFill>
            </a:endParaRPr>
          </a:p>
          <a:p>
            <a:pPr algn="ctr">
              <a:buFont typeface="Arial" charset="0"/>
              <a:buNone/>
            </a:pPr>
            <a:r>
              <a:rPr lang="en-US" sz="2800" dirty="0" smtClean="0">
                <a:solidFill>
                  <a:srgbClr val="C00000"/>
                </a:solidFill>
              </a:rPr>
              <a:t>To understand the different symbols in literature!</a:t>
            </a:r>
          </a:p>
          <a:p>
            <a:pPr algn="ctr">
              <a:buFont typeface="Arial" charset="0"/>
              <a:buNone/>
            </a:pPr>
            <a:r>
              <a:rPr lang="en-US" sz="2800" dirty="0" smtClean="0">
                <a:solidFill>
                  <a:srgbClr val="C00000"/>
                </a:solidFill>
              </a:rPr>
              <a:t>It will be tested!</a:t>
            </a:r>
          </a:p>
          <a:p>
            <a:pPr algn="ctr">
              <a:buFont typeface="Arial" charset="0"/>
              <a:buNone/>
            </a:pPr>
            <a:endParaRPr lang="en-US" sz="4400" dirty="0" smtClean="0">
              <a:solidFill>
                <a:srgbClr val="C00000"/>
              </a:solidFill>
            </a:endParaRPr>
          </a:p>
        </p:txBody>
      </p:sp>
      <p:pic>
        <p:nvPicPr>
          <p:cNvPr id="19459" name="Picture 3" descr="C:\Users\Cordinators\Pictures\Microsoft Clip Organizer\j0089000.wmf"/>
          <p:cNvPicPr>
            <a:picLocks noChangeAspect="1" noChangeArrowheads="1"/>
          </p:cNvPicPr>
          <p:nvPr/>
        </p:nvPicPr>
        <p:blipFill>
          <a:blip r:embed="rId3" cstate="print"/>
          <a:srcRect/>
          <a:stretch>
            <a:fillRect/>
          </a:stretch>
        </p:blipFill>
        <p:spPr bwMode="auto">
          <a:xfrm>
            <a:off x="381000" y="4724400"/>
            <a:ext cx="2989263" cy="1447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1981200" y="0"/>
            <a:ext cx="5486400" cy="1143000"/>
          </a:xfrm>
        </p:spPr>
        <p:txBody>
          <a:bodyPr rtlCol="0">
            <a:normAutofit fontScale="90000"/>
          </a:bodyPr>
          <a:lstStyle/>
          <a:p>
            <a:pPr fontAlgn="auto">
              <a:spcAft>
                <a:spcPts val="0"/>
              </a:spcAft>
              <a:defRPr/>
            </a:pPr>
            <a:r>
              <a:rPr lang="en-US" dirty="0" smtClean="0"/>
              <a:t>What is Superman considered?</a:t>
            </a:r>
            <a:endParaRPr lang="en-US" dirty="0"/>
          </a:p>
        </p:txBody>
      </p:sp>
      <p:sp>
        <p:nvSpPr>
          <p:cNvPr id="21506" name="AutoShape 2" descr="data:image/jpg;base64,/9j/4AAQSkZJRgABAQAAAQABAAD/2wBDAAkGBwgHBgkIBwgKCgkLDRYPDQwMDRsUFRAWIB0iIiAdHx8kKDQsJCYxJx8fLT0tMTU3Ojo6Iys/RD84QzQ5Ojf/2wBDAQoKCg0MDRoPDxo3JR8lNzc3Nzc3Nzc3Nzc3Nzc3Nzc3Nzc3Nzc3Nzc3Nzc3Nzc3Nzc3Nzc3Nzc3Nzc3Nzc3Nzf/wAARCADKAIoDASIAAhEBAxEB/8QAHAAAAgIDAQEAAAAAAAAAAAAABAUDBgECBwAI/8QARBAAAgEDAwEFBgMFBQYGAwAAAQIDAAQRBRIhMQYTQVFhFCIycYGRByNCFVKhweEzQ3Kx0RZigpKi8CQlJkRTsrPC8f/EABsBAAMAAwEBAAAAAAAAAAAAAAMEBQACBgEH/8QAMBEAAgICAQMDAwEHBQAAAAAAAQIAAwQRIQUSMRNBYSJRcRQyQpGhsdHhNIGCwfD/2gAMAwEAAhEDEQA/AOZLbTK5IRvSjLHvUJD7gc8fatBdRZ+I8dfdqezkWaUMh4zjp6VKdmI5E7zHSsWDsaGrcSowZXcEHIP/AGax38v77n6/1rBxioiccUsNStrXvJjcSDo7j/v5172qUH+0k+een8aHZ8imj6Qq2EF7JqNskU7MqZWTOV6jhfWsOh5grLlTWzAjdXGciST1JPX+NaG8uR/fSAejYqa906ezWGR3R7ebPdzxtuRsdfUEeR5rfVNL9htbSdruGQXSd5EqBslc4ycgY5Br0FNj5gGyE0OfMF9suAeZZOevP9a2FxJj43H1r2n6Xdam04tlJMELTMPMDwHrQkZVmUFtinqxBOPtW2lJ0Paaevo63DO/k/fc14zyHxYfXrTB9AkiuoLU6jZG4uER4YyzjeGGV5K4BPqa9p2iS30txALiKG5t1dpIJFbf7vXAA5PHShF6wNz1cusrstAlmkA+I/f+tbCeTOSzE1JYWYu5Xj9ojiCqXLyA7do8eM1BJtRyEk3KOjAEA/evTonUbWwE6BhcGpXMT+7M+PXp9qy15cSctKWPmVFAlgBnPNejlJFa9g86m6hAYaLyWNslgTjxHFNo9dkEaju84A/VVcclm+lNIoIDEhM8oJUZHdf1rR61PmaOFY/UJUBZS7iRt59aM0yMxPtbGd3h8qhF6hPCt/CprWcSSF1BHP8AKqDlyvMlY60rYChh273sVHJ0rYEmtHOKWAlhm4kNP78Z7H6Px/7m4/8A1pDn1pqNeuDZxWbW1k1vESyK9uDgnqfrWWKxKkexk+5WLKR7HcYQj/0JOsx4k1Be4z5hfexQ3aXjS+z48PYT/wDkal13qFzfNEbmUMsQwkYUKiDyCjgVPe6xNew28Vxb2rR2y7YlEWAq9ccHkUMVsGDfJP8ALUD6Lghvkn+UZaPcR6RFYTNfRwzNILmSN0clo+Qq5APUFjj/AHhQHaTTIrLVJUt+babE0B8DG/I/mPpWNStdTuwNQntLdAsasyRbVbuwBhjGDuC4xzjpUN1rU97FBBcQWpS3XbFiLBVeuM55HzoppsrcOfeAqHc/cp37HmWy4s7S41CymxPNfWum280dohVROFXOAeuR1I8fCqp+17saydVR9tyZjNwMDJOSPl4Vvc69d3N1b3LiFJ7YKIpIY9pCr0HrUOoai19d+0zw2/eE5fu4toc+ZAoNVJXhhvj/AMISjHZOG52P4Rx2oMFqYxYRtEmoxpdSgn4QeRGP90HJ+3lVeLnxPNG3+q3GprEs8UC9ygRDHHtIUdB8qD2ZJz0ola9qgN5jOOjV16Pma781lG2nioipBNYznii6hQ5BhnVhjoRRqldo5PSgIzkf8JpkikqPl50F+I4nI3Kwti2fjH2oi2j7l9jMCc+HyqAXuf7sfepbeUyMW245/lTjd+uZDp9EMOzzDVeoJHJJ9Kb6ZoOoagnexRRxw5C9/PIsce49AGY8k+QzS25t5La4kguI2jmjYo6sOQRwRQ/TIGyOI8b1clFYbHmQKc5rJJo7RNMGqXpga4S2jSJ5pZnUsERBknA5PypredmbdLdZLLWbe7kktzcww9xJG8ka53HkYBG1jjOSAaMmPbYpdVJAilubRU4rsbTGVsHAyc4q0waBaF1tZnmWfvo7Z7jvEMaTOAQvd/Gy8gFh55xVXx9qaprd0sQbMC3UUYSK77gGcAcAB/AgdG64HWiYzUKT6w3xxNM+vKdVGO2vvLJp1zobTaretHPPqdrez3ULRgqJYduCrMQQF5JxwT6ZqnWmm3N6ZGiaGOKEAyTTSrHGmeBlj4nwHWnusazbXGnXYt7y6M19LDNNFsKqpWMq+5s+9lsEcevWg9G1K2t7dre6M0QWdLmKaKNZCsigjDIxAYYP0NO5V1ORkqGbSa/Ml4WNk4uJYVXbk+JDqOjCzsVu4tQtrtRN3MncBsI+3dgMQAwx4jilm058ad6jeaZ+yfYtNa7k3XftBa4RU2jZtwcE5PrxTZdO0x9KsraWxb2mbSZ732rviCrpvYDb0I9znPn4UtZjrZcy452oG/7xuvNejHR8saZjr+0qSccVvuwMHpTzStKttNtodS123eUzjNpp+/Y0y/8AyMeoXwAxlj0rbthoy6PLAyWN5bR3CCQif3hCxGe63YwSBz9ceBNAsxLVqFrDgxmvqVFl5oU8j+ESHBXp4VCVAPWj9M0261J3S1CflpukeSRY0UZA5LEAckChtQtprK7ktbmNop4W2yI3gaWCsBv2jxsrJKg/UPaaxgefgacxD8tOT8I/UP8ASkakDp608iEXdJ8Xwj/vrQrI1SdiVcWKfvN9hW0MQhfaCSM9SPSoBeyZI937VLBI0rBzjO7HHypsh9Hcj1tSXHYOZZtIJ1LSbnRWXdKG9qtAOpkVTvX/AIkz9VHnRVzZS9o5NOvYGjWa7Ro7qSQ4VJIlyzsfIx7WPruqvWlzNZ3MNzbuUlhcSIR4MDkfxFWS71P9lQag9lCrWOuW5khHGbeTOHUeo3Op8wy1X6eozqP0jeQdj8e4/wC5J6qX6flDMrHDDR/PtM2unRaXHqN1aX0V/ayaZOqzxKVG7cisuD4++CPMEVZ4RYLpvZfTms41u9Qs2s/b8+/AHQMuPPPejr4E+dVvX7efsxp1zpkEnf2WpRxh2DA91PGVMi/MHgjyK+VOGa3uNRsbU39raSaXdWk//ipNu6PuIg20+JBQcetUvQpxqggb6GJ0f+P95Csvvy7TYR9agf18yvXGkdnUnktTrt1bzRStC/fWWUDK2N2VbhSfQmiezukaWdQnms9QtdTltbWaYW1xbOgd1QlSAfjGQMg4PTimN3c21tb9qIL2Q28N/q09uZlg3shHvoccHAIPQ+NMtJMGo9o+zUlnGqWrw3iRFYgjGFV2AED1VjznG6gHEwRYVUHuA35+N/4jDdR6gae9j9J48RRGdUvdEk1w9lNEl0xR+cywKkkirwzAg5Hj0+xrTUdE0WXZpul2d0lxd2YvbC6ml3NcNjJhwBjoGA8dwHgazpOo68nYiXTluNNtdKd5IWup5Nsi8guoXOT8R6KTzUN7qaX2iQSQd5GNMu4oNGcR/mS4UBwQPUK/jgsBzmmL8fGe70So2SQNew1wT/vFcfJzK6zarHQ0Tv3+IHf6Dptrp16FuLn9padHG12Cq9yZHIHdqeuQTg+eGomTVn0a47P3sUUUrrooREkHuZbvFy3mPMeNLe0tw9pCmiNIHuFk9o1Jxz3lyc+7nx2A4+ZancqWRmsjqVsbmC37NRO8W/HlyCOhGcj5UpgnHry30Noqnfz94/nnJtxK2tP1M3HxBb25udOvlSSUXPae9kTvZ3IIs92Nsa+T4IyR8I4HPNNde0+TUYNU/wBn/ab973Um9rLDbHbNEu44J425fG444GKht9Ot49Z0i1vbtJYGmil0vVVHuzRK4PcufpgZ+E8dDxJqVnfaZ2Se21JGjik1hp9ShikBcwn4TwfhJU4J8QKMaXvd1d+G0Brxr4Hx/WKDIroFbVr9S7J394qs9HmtNMe0uHt3/aV/a26+zXCTAqGZmBKk4520l7TXXtev39wT8dzIR6AMQP4AVZrVtDuO3dpP2ehmhsrWI3D96Ty8aM5PJJ8FHzzVGZjIS7fEeT61P6rSuPXVSu/c8+eZb6Hc2TdbkP54HE2jHJPoaewt+SnP6R40iiyR9D/KncUkQjQbX4UfqqBbzOrp95XBZxA5Kt/zVmONY5NqA7c55OfChmupg7AMOCcECp7F2lyWOTn+VNMGA5kmp6ncBF0YTT3Q9V0+3sprXWbd7mGNluLVEO1hMCMjd4Ky9ePDzpERWrVrVa9TB0OjHMnHTIrNdg2DHtp2onju7yS+s7XUIbqc3D290CVWQ595fLrj1FKdV1CbVNQmvbjaJpSGfZwM4xwPDp08KGxmtSpFbG12UKTwIEYtSMXVeTwYy1nXdU1ow/tK8luBCuEVsAL64HifE0R2e7Q6npk1pbwX8sNmtyjtGGwMb1LfIHHI8aN7Hdir7tLIZnL2tgo5uCmS58AgPX59BVrvfwqFsWexma8QgflTMFYccnIwD/D60VVsP1RC3Kw13Qf8CV7VtNlmsZLFsRSx9opIE3jCr3irgn090H5Gpr2YaSjaikLRRaeTY6PHIhBaUH8yYjzBy3+JlH6aV61pXawutpqFtqdxDb8R742dQMYBH04pNfXV7dS41G4uJZY/c/PdiyY8OenypyzPIeywLpmGt/b7/wAYpR00OldbOCqknX3+0E3OXLszFiclieSasX+0SPonsstjuvhaexLdCTC9zuBAK45YYxnOMVX6yOmanLayb7ffiWrMau0KHG9HYjnRtXit7KTTdVhku9NkfvBHHJskhk6b0Yg4JHBHjUt5r88PaO61TSJu59p+MYDLICBkOpGGz45HXJpH+msAc1769naE3wPE1/Q0eobO3k8H5lrftgJbeXvtLtRqDW8lst3D+UBE55/LA2564PrVWK5b3SSPWtSKIiX3a0tuezXed6hKMWqgEVrrc9GoXj0NM0QbF97wpcRgj1z/ACpgu7aOR08hSrmUaPeIhbwj+7Ws26qkjBFAAPQfKlonkx/at/zUdppLZLMWOfE+lOMrBTsyPRdW9gCrqF1oakbgmo2HNAEptMY+dXb8P+z9teavZTSot0pBkZHHuAAEdPE5IqleFdC/BtppNbnjDfkxQFiPUkAD+f0+dGpG3Ak/qRKYzMDqdgAUKo2BQowBjAAqKeQpDI0SGV1UlY1IUscdMnj71KY1PxLk1BfWFnfWslrdxLJE4G+NycMM55GenFUpwsrsvamG4ENtp8JGryziH2K59xoOCzO+M+4FBO5SQeADzxNfaH2b1maY3FlYXNzIQXdCO8OOBypyOKSaF2S0TWZ216TSbOK1k3JY28UYRTCD/aOB8TPjIB4C44yTTeHQ+y+oQEWthpsqRu0e+3iVSjqcEBlAZSD5EEV4QDNldkO1OpWb38JbKRf/AC/U7iJic/noJARj02nr/wDyqrqP4c9o7EYS1jvF87WQEj/hOD/nXXtMNvaO+lpqM11cW4EjLPKJJURidu44yRxgE5PHNM87gFJyPUUI0o0oVdWyavff5nzrJ2e1mEOZtJv0VOWJtn4/hWlppNxcqrgqinoWPP2619GspXnceKGfTba+jkjnt4pEkBUsYxnn160M4w+8fXr7+GSfP0+j3UcqJGolDHBYcAfPyr0tu1tK0T4JXxHQjzrr2pdmHs4nWGMNaKM5LDcPU+fzrmvadY4rpIwd0qqQW65Hhz59aWurKiVsPNGQdCJJhh1+Ro5ThQMeHnQUwww/wmigOBSjeBLFXG4pCRj9K/atYSBO+AAPDA9KVKGxnJ+1GWOQDkYOf5U6yaB5kam/vdQF1D2IJqInmtjwcVoevNBAlImZY4Fdd/Bqwlg0W+vZEXu7qcCJlPvEICDn0yTj61yzR9Nm1rVbXTbY4kuH27sZ2jxb6DJ+lfSFnaR2dlBZ2fuQwoqIu0DAAx4U3jJ+9Od65k6UUj3k6qT8Ltk8daoXaDUrSbWtVsb/ALQ3Fp3duosUtLkqpYqd+4IDuffxtbwxgc0h/Gftvc6UB2f0qfu7maPfdzRkhkQ9FB8CRyT5Y8647oovxfLPpUkkNxD+YJYiVMeDgEsOnJAyeMkZp3U5mfUnZGaO47K6O8DbU9jiXbj4SqgFSPMEEY9KOitIbeNltoooldzIwjQKCzHJJA8SepqhWEWrgpbdn9Tlv1u4Bf6gwZLcRvL7w7ptrBC+SSmOAu7IJ5Zpb6/DLHJYWWtQyIwLm/1iKaFh4hlzIcHzUA15qZIu0GoWdldahNZ9qJo9WQfl2CCKTe4HuxbNm9gScYzkZ4Iq4W5keGN5VVZCoLqP0nHI+9LtMsJ4bx9S1SZbvUZE7sFMrFBHnPdxg84JAJY8tgZ4AAa7mfwx6AivDMmC4B6Z+tTROzDAAVa0RMHJQ/wqQ8jnd9qyZK52+1S2sNAeGeQJJcttiJbB4OWP0H+dcdvdRS6URxxgopyHYe99PKrj+NVyO+0q0ErHaskrR54HQAkefXB+dc6jYYFIZTEtqdh0WhVxxYfJm8hwwz+6aLBGBzQEpyw/wmjA3A9w/elGHiXqjsmKhJGP7xfvWqMGmYhgRnrn0oBIJj0jc/SiLUMgIYEHPQ/KmioA8yPXeXcbXULJ5qNmNbZz4VgjNCEfJ2OJf/wUgim7QX0zxbpYLUGNz0Tc2D9SP512UA5Awoz5Zrl34IzyLBq8J7vuVkjYYA37iCDk+IwB/Guml5c5AI8hVOoaQanE9SYnJbc+TO1Wpya12l1LUZeDcXDsFP6VzhR9AAPpV00ays7PsPbw6dPFdapqU3tGoRxOA0FtEpkCvnlUyFJb14zgVL20/C29s9Y9q05ozpd1dogDPiSEyuFC4/UMtwR4VfVSE9gNRktl2nV7juYTt5EMkqwQjPkIguKLEI9/DnRn0fslYJcBmu7iNZ7hiRncwGB8lUKoHhtq0cjqG/hWQyDgHA8Bg8CvF1A+IVkyRON2cBgT6Ghysinhc/Q0YHU+I+9e90+I+9eaEyCCV0+KMgeZrcXIb4StTY8Aea1ZPNQfUCvNT2cO/Fsq3bBmDKT7NFuxnjg4BycfbzqpDgDmnfb++g1HthqU1vu7tZBFlvFkAQn7g0jXAUEnNTbjtzO46enbjIPibt4fI0Xn1oUYb7UzW33KG45GetLMZWpXQiIXMI/WP41iJlkkYqcjP8qDW1mPAT7kUTZo0bFXGDu559KaKqBwZHrtsdwHGoQVrArcmtPChSjxLV+F17Pads7WKIM0d4rQzKozxgsD9CoP3rtupXsOm6Zd30ysyW0DzMqdSFBOB9q45+ElkLntPJNJGxS3tnIfHCsSFGT54LcV2NrVZEZdysrAgq3IIPUYqhRvsnF9Y7f1R1OfLqjXBkvNXguNSnhS5uVVbt44UaCMFhFEBt4dwiswYkqW8hVfuO3drEug9n7a4tbnSjNZyxXxJWW3jSRSI5UHG9duCfEYOKuOv9h1tNIv5tAuLyzmitbjuLaJ1aIb1/MUKynG/aOh4PIr5ygie4lSKFSzsQAF+ePpzTAkufZC4BwCOPM1uCTj3hVf7C3t1qHZWzk1WIx3sIa2uVbBIkjYoSfU7c/WirvU3hvUhjsJpIm2hpUThMkDPqOR05GPt6FJmSZLvU2s7yR9OWOeORlt4jJuEqjG1iR0zz8sUP8AtbUDNsXRZ+GjVizce9kEg45A658vLjPr3VEsbhoZ+9DK8SYWHcCX6Ec5wMcnGPDk5oeTW44lhkuoLqG3kheXeyA4AKAcAnrvHHXzxmigE/uzUn5jDSL6fUHd57J7aPu1ZUlXDBizggn5Kpx4Zo65eKC3lndRsiRnPToBk/5Unh17T5LhIIptzOxQERuBkFR18OWA+fHWlvbPWbdOw95fJPJGLmApbNuZGZm4GB18z8s0OwEbJGpvWO9gv3nC9Quzf3txeOixtcStKVQYCljnA+9RJgrWn+VYQlelRzzzO/XSAAQyNSOvl/pTeM/lryvQfoH+lKICWznrj/SmCn3R8vKl38yjSAViD2yIedbQv3shZc4LePyocWUhPLKPnmiLRDExQkHDdR8qbIUDiRK3uZwHHElIIJrB6CpCMk1oy448B40IR88Cdb/BBlOnasikd6J0Yj02nB+4NdIzFnDYDeRHNcx/A6MGLWGK/qiAO30bx/lXU2jVhtI/6jVOn9gTiOpf6p/zI8J+lc+Xu1y260yFtT1HTIoY0SSTVLVSEAx3sEVwnTyJbFdRe2dRiGVlOOhJIz9a5a2pKdbvp9kx7q41S8Z2iYI0cVusAKseG5UjgnFFiMs3YGZLyXUi+dk/st8q7jgGa3Qt92Vj9auO2NRwxx/iOKof4eW93FLfw30UcUtvbWFsBG5K+7Bu5JA97DjIq5lZl+Fd6+nNebmSUuo+Fz96jkYOCrqHQjGMA8Vrux/aRsvrtrdAsnwyg+WVwR/Gs2ZnEjxbtuyie8ctlF5JxnPHXgfYVSvxaubOz7IR2TW4KzzqkIiCoIioLBunpjHGQTV5ZZVOSFceoqifi/CZuy0UiRn8m7Rn287QVZcnyGSB9RWthPaYxiAG9PzOLnmvDqKkCdawBzUrc73sksHGfkaZoG2L769PI0tj6n5UzULtHKdPKgv5jVXjUrftyj9B/wCb+lTWbiVy+AMk+PpUC2O48yY+S0RaRiNioYnBPJGPCm27dcSPT65sHqeISF5rD9cGpccU40zTLZo1uGYSn939KHyI8aAo3KFxFY2Z0/8ACm2mtOyEMuCUuJpJgAOgztA/6c/Wrokiv+plPqBS/szBLbdn7CFjH7kKgBF4A8B9BimBDMcOqH6VXQaUCfPsl++5m+TANd1KXTLaH2aP2i8uZhBbQlgqtIQT7xxwoCsSfIcc1SJuxfaCG0iiaXT7+BbcW88MbSW7zRGQyyqGORmQ4BPHA8M1dO0FhHd2KtPePaG1kE8NyhGYHGRnkEEYJBBGCCaAYa6sUL/7R6c6TMEjZtMbLk58pPTyomjAwDR9I0q6a4/Ya3eg6pBgTwxgo6EjgyRkskinBweQccEU70HU7u5mvdP1AQe3WDokrw5CSqy7kcA5K5GcqScEHkjFLE7PadqLjVNbu01eaZVhikwIolXccKir5sTyxOad6PZ6dZ2mzSrSGG2clx7OFCsehPHXp19KwgzIeXfp7v3/AKVoYw/LxK1ZAB/S3r04/jWRIBxtb6CtdTJHseM/l5UeXWqp+KH5vYy97wmMq0bZ/fw49361cO8U9VYfMVyr8ar6Xv8ATtPjbEJRp3A4yQcDPp1odp7UJjeBUbchFH3nMjjFagVtxXs1Kn0DU3i4Y5/dNM0Zti/KlIPX5GnMYiMaEiTOB4Ch2Tes6JlUF4wHCL/GirFzIdxxknw+VRizjHxGQ/Ij/St7ZRHMVQsFDdD4cU2xUg6kmkXLYvqeIwXk4NN+ztrK90ZVJEC8SDwc+Q/1pPmp7S7mtJBJC5VgeR4Eeo8aWU6O5UuUshAn0H2cvo7jS7dVZS6oQY8+8ADgUa11GJu6DRmUjIj3gMR54+9cBm7T6gExZv7NuXbIUOd3IOPQcV6+7StPGbmUySXr9S5zj1z5elUBlDWtTkrOiv3E93Bnb9Qv7W4he2TU7WCRg24GSN8qBhuNw6Z68YP2pHcRWECpI3aZUSdpfZ2kuVIJdAi7feIOM8YAHPTPNcHlkM0rSykF26nGM1iHaskb7AwRw23JGcHPUc/aiLmleAJjdC4338/ifSuoaSt9pdtp7TSpHE0W9h1ITw6Y5wOox1oeXTNUUtJa6ksRCbEQQbEPuqASuDyMHGPTwFU+2/F62Lyi50mVF7vMZjlDFnx0OcYGeM8/KoNV/FgzWDLpVi8N2xI3XDBlQeYweT5CjDKUDzJg6Zklu3sMuDtrtvOsbahBI87LHAndAYAJ3uwwOQvveWQBjnmx712gb8nHXiuK9nPxH1izv1OszLfWrcH3FV4/VSBz8j5V0Kw/EDQr3aYnnLYHeZjxsz/n9Kz9Slnjie29NyaTorv8S08EfEK55+J0EVzcQwtGpd4cd6G5AyeCPnyPrV0l7QaRHZPeSajbLAnxsXHHpjrn0ri3bjtTLrurSvZkR2iDu42AwzqPH0zk0HIsUJrcZ6Vj2tkbA0BKq6FJWRuqsVP0NYVCck1tsPnkVsvFTCZ2qjcjxt5PjmnkI/Jj90/CPD0pQ4zt8+abRNF3acN8I86G/gQqKATKg11OFJIA+lE2DGQlmIzmlVxI+z42+9H6OzbG949fOqDqOzc53GtdrwpMbKc9Nv3/AKV5gfTIznmsIxz1PXzoudm9pf3j4eNIk6l7ZIgDlgCOM/OoGJ8cUQ7NuPvHr51G7NjqfvRFMBYp+8hwx6AH6/0rALA9KyGb94/epozxW8WAYnzISzHy/jWFDZ5I+9EZOeprE5IjyDjnwrNzYgjncHaUqcYz9f6VNZahPZz97EoPGCCeoocEnOSetbKTkcmttAQBLtwTxCJry5u5e8mIZvDJ4HyrXMhPQE/4v6VshORzUyEknPnWhb4jNdfHmRJnx/8AtUiBsZ2458TU46V5iQeDj5UMtHkr17zAUnkkDA6ZpxFHL3ae43wjxWodGAe6jDgMN468+dWtPgX5Ck7re3Q1NbHNZ0J//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Calibri" pitchFamily="34" charset="0"/>
            </a:endParaRPr>
          </a:p>
        </p:txBody>
      </p:sp>
      <p:sp>
        <p:nvSpPr>
          <p:cNvPr id="10" name="TextBox 9"/>
          <p:cNvSpPr txBox="1">
            <a:spLocks noChangeArrowheads="1"/>
          </p:cNvSpPr>
          <p:nvPr/>
        </p:nvSpPr>
        <p:spPr bwMode="auto">
          <a:xfrm>
            <a:off x="0" y="1524000"/>
            <a:ext cx="9144000" cy="769441"/>
          </a:xfrm>
          <a:prstGeom prst="rect">
            <a:avLst/>
          </a:prstGeom>
          <a:noFill/>
          <a:ln w="9525">
            <a:noFill/>
            <a:miter lim="800000"/>
            <a:headEnd/>
            <a:tailEnd/>
          </a:ln>
        </p:spPr>
        <p:txBody>
          <a:bodyPr wrap="square">
            <a:spAutoFit/>
          </a:bodyPr>
          <a:lstStyle/>
          <a:p>
            <a:pPr algn="ctr"/>
            <a:r>
              <a:rPr lang="en-US" sz="4400" dirty="0" smtClean="0">
                <a:latin typeface="Calibri" pitchFamily="34" charset="0"/>
              </a:rPr>
              <a:t>What is Spiderman Considered?</a:t>
            </a:r>
            <a:endParaRPr lang="en-US" sz="1100" dirty="0">
              <a:latin typeface="Calibri" pitchFamily="34" charset="0"/>
            </a:endParaRPr>
          </a:p>
        </p:txBody>
      </p:sp>
      <p:sp>
        <p:nvSpPr>
          <p:cNvPr id="5" name="Rectangle 4"/>
          <p:cNvSpPr>
            <a:spLocks noChangeArrowheads="1"/>
          </p:cNvSpPr>
          <p:nvPr/>
        </p:nvSpPr>
        <p:spPr bwMode="auto">
          <a:xfrm>
            <a:off x="0" y="2438400"/>
            <a:ext cx="9144000" cy="769441"/>
          </a:xfrm>
          <a:prstGeom prst="rect">
            <a:avLst/>
          </a:prstGeom>
          <a:noFill/>
          <a:ln w="9525">
            <a:noFill/>
            <a:miter lim="800000"/>
            <a:headEnd/>
            <a:tailEnd/>
          </a:ln>
        </p:spPr>
        <p:txBody>
          <a:bodyPr wrap="square">
            <a:spAutoFit/>
          </a:bodyPr>
          <a:lstStyle/>
          <a:p>
            <a:r>
              <a:rPr lang="en-US" sz="4400" dirty="0" smtClean="0">
                <a:latin typeface="Calibri" pitchFamily="34" charset="0"/>
              </a:rPr>
              <a:t>That’s right!  They are both Heroes!</a:t>
            </a:r>
            <a:endParaRPr lang="en-US" sz="4400" dirty="0">
              <a:latin typeface="Calibri" pitchFamily="34" charset="0"/>
            </a:endParaRPr>
          </a:p>
        </p:txBody>
      </p:sp>
      <p:sp>
        <p:nvSpPr>
          <p:cNvPr id="7" name="Rectangle 6"/>
          <p:cNvSpPr>
            <a:spLocks noChangeArrowheads="1"/>
          </p:cNvSpPr>
          <p:nvPr/>
        </p:nvSpPr>
        <p:spPr bwMode="auto">
          <a:xfrm>
            <a:off x="609600" y="3581400"/>
            <a:ext cx="7924800" cy="769441"/>
          </a:xfrm>
          <a:prstGeom prst="rect">
            <a:avLst/>
          </a:prstGeom>
          <a:noFill/>
          <a:ln w="9525">
            <a:noFill/>
            <a:miter lim="800000"/>
            <a:headEnd/>
            <a:tailEnd/>
          </a:ln>
        </p:spPr>
        <p:txBody>
          <a:bodyPr>
            <a:spAutoFit/>
          </a:bodyPr>
          <a:lstStyle/>
          <a:p>
            <a:pPr algn="ctr"/>
            <a:r>
              <a:rPr lang="en-US" sz="4400" dirty="0" smtClean="0">
                <a:latin typeface="Calibri" pitchFamily="34" charset="0"/>
              </a:rPr>
              <a:t>All our stories are full of symbols !</a:t>
            </a:r>
            <a:endParaRPr lang="en-US" sz="4400" dirty="0">
              <a:latin typeface="Calibri" pitchFamily="34" charset="0"/>
            </a:endParaRPr>
          </a:p>
        </p:txBody>
      </p:sp>
      <p:pic>
        <p:nvPicPr>
          <p:cNvPr id="8" name="Picture 7" descr="Superman.jpg"/>
          <p:cNvPicPr>
            <a:picLocks noChangeAspect="1"/>
          </p:cNvPicPr>
          <p:nvPr/>
        </p:nvPicPr>
        <p:blipFill>
          <a:blip r:embed="rId3"/>
          <a:stretch>
            <a:fillRect/>
          </a:stretch>
        </p:blipFill>
        <p:spPr>
          <a:xfrm>
            <a:off x="0" y="4267200"/>
            <a:ext cx="5020681" cy="2590800"/>
          </a:xfrm>
          <a:prstGeom prst="rect">
            <a:avLst/>
          </a:prstGeom>
        </p:spPr>
      </p:pic>
      <p:pic>
        <p:nvPicPr>
          <p:cNvPr id="9" name="Picture 8" descr="images.jpg"/>
          <p:cNvPicPr>
            <a:picLocks noChangeAspect="1"/>
          </p:cNvPicPr>
          <p:nvPr/>
        </p:nvPicPr>
        <p:blipFill>
          <a:blip r:embed="rId4"/>
          <a:stretch>
            <a:fillRect/>
          </a:stretch>
        </p:blipFill>
        <p:spPr>
          <a:xfrm>
            <a:off x="5029200" y="4267200"/>
            <a:ext cx="4114800" cy="25684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Scale>
                                      <p:cBhvr>
                                        <p:cTn id="1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0"/>
                                        </p:tgtEl>
                                        <p:attrNameLst>
                                          <p:attrName>ppt_x</p:attrName>
                                          <p:attrName>ppt_y</p:attrName>
                                        </p:attrNameLst>
                                      </p:cBhvr>
                                    </p:animMotion>
                                    <p:animEffect transition="in" filter="fade">
                                      <p:cBhvr>
                                        <p:cTn id="14" dur="1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box(in)">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box(in)">
                                      <p:cBhvr>
                                        <p:cTn id="24"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Ideas</a:t>
            </a:r>
            <a:endParaRPr lang="en-US" dirty="0"/>
          </a:p>
        </p:txBody>
      </p:sp>
      <p:sp>
        <p:nvSpPr>
          <p:cNvPr id="3" name="Content Placeholder 2"/>
          <p:cNvSpPr>
            <a:spLocks noGrp="1"/>
          </p:cNvSpPr>
          <p:nvPr>
            <p:ph idx="1"/>
          </p:nvPr>
        </p:nvSpPr>
        <p:spPr/>
        <p:txBody>
          <a:bodyPr/>
          <a:lstStyle/>
          <a:p>
            <a:pPr algn="ctr">
              <a:buNone/>
            </a:pPr>
            <a:r>
              <a:rPr lang="en-US" dirty="0" smtClean="0"/>
              <a:t>Many ideas are universal.  This means that they span different times and different cultures.  Many similar character types appear from culture to culture.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Many similar character types appear from culture to culture.</a:t>
            </a:r>
            <a:endParaRPr lang="en-US" dirty="0"/>
          </a:p>
        </p:txBody>
      </p:sp>
      <p:sp>
        <p:nvSpPr>
          <p:cNvPr id="3" name="Content Placeholder 2"/>
          <p:cNvSpPr>
            <a:spLocks noGrp="1"/>
          </p:cNvSpPr>
          <p:nvPr>
            <p:ph idx="1"/>
          </p:nvPr>
        </p:nvSpPr>
        <p:spPr>
          <a:xfrm>
            <a:off x="0" y="1371600"/>
            <a:ext cx="9144000" cy="4525963"/>
          </a:xfrm>
        </p:spPr>
        <p:txBody>
          <a:bodyPr/>
          <a:lstStyle/>
          <a:p>
            <a:pPr algn="ctr">
              <a:buNone/>
            </a:pPr>
            <a:r>
              <a:rPr lang="en-US" dirty="0" smtClean="0"/>
              <a:t>For example, the wise man and the fool are character types that appear around the world.  The clever trickster appears from culture to culture and from time to time.  So does the frog who turns out to be a prince and the girl who goes from rags to riches.  This is because the ideas these characters types represent are universal.  The ideas of wisdom, cunning and trickery, appearances being deceiving, and fortunes changing are constants.  People have thought about them no matter where or when they lived.</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Folktales</a:t>
            </a:r>
            <a:endParaRPr lang="en-US" dirty="0"/>
          </a:p>
        </p:txBody>
      </p:sp>
      <p:sp>
        <p:nvSpPr>
          <p:cNvPr id="3" name="Content Placeholder 2"/>
          <p:cNvSpPr>
            <a:spLocks noGrp="1"/>
          </p:cNvSpPr>
          <p:nvPr>
            <p:ph idx="1"/>
          </p:nvPr>
        </p:nvSpPr>
        <p:spPr/>
        <p:txBody>
          <a:bodyPr/>
          <a:lstStyle/>
          <a:p>
            <a:pPr algn="ctr">
              <a:buNone/>
            </a:pPr>
            <a:r>
              <a:rPr lang="en-US" dirty="0" smtClean="0"/>
              <a:t>The same folktales may travel from culture to culture.  With each retelling, details like character names and appearance or plot details get changed.  The way the story is told-its style-changes.  But the basic meaning of the tale-its universal truth-remains the same.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example:</a:t>
            </a:r>
            <a:endParaRPr lang="en-US" dirty="0"/>
          </a:p>
        </p:txBody>
      </p:sp>
      <p:sp>
        <p:nvSpPr>
          <p:cNvPr id="3" name="Content Placeholder 2"/>
          <p:cNvSpPr>
            <a:spLocks noGrp="1"/>
          </p:cNvSpPr>
          <p:nvPr>
            <p:ph idx="1"/>
          </p:nvPr>
        </p:nvSpPr>
        <p:spPr/>
        <p:txBody>
          <a:bodyPr/>
          <a:lstStyle/>
          <a:p>
            <a:pPr algn="ctr">
              <a:buNone/>
            </a:pPr>
            <a:r>
              <a:rPr lang="en-US" dirty="0" smtClean="0"/>
              <a:t>Long ago in ancient Greece, Aesop told a fable about a rabbit and a tortoise who have a race.  Surprisingly, the tortoise wins.  The message of this fable is, “Slow and steady wins the race.”  The same message appears in fables and folktales from around the world.</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4525963"/>
          </a:xfrm>
        </p:spPr>
        <p:txBody>
          <a:bodyPr/>
          <a:lstStyle/>
          <a:p>
            <a:pPr algn="ctr">
              <a:buNone/>
            </a:pPr>
            <a:r>
              <a:rPr lang="en-US" dirty="0" smtClean="0"/>
              <a:t>All cultures have told stories about how something came to be.  Wherever and whenever people have lived, they have looked at their surroundings and asked “Why?”  Tales that tell why something happened are called “</a:t>
            </a:r>
            <a:r>
              <a:rPr lang="en-US" dirty="0" err="1" smtClean="0"/>
              <a:t>pourquoi</a:t>
            </a:r>
            <a:r>
              <a:rPr lang="en-US" dirty="0" smtClean="0"/>
              <a:t>” tales.  </a:t>
            </a:r>
            <a:r>
              <a:rPr lang="en-US" i="1" dirty="0" err="1" smtClean="0"/>
              <a:t>Pourquoi</a:t>
            </a:r>
            <a:r>
              <a:rPr lang="en-US" i="1" dirty="0" smtClean="0"/>
              <a:t> </a:t>
            </a:r>
            <a:r>
              <a:rPr lang="en-US" dirty="0" smtClean="0"/>
              <a:t>is a French word that means “why.”  These tales of how something began or originated are also called “just-so” stories.  You may have read an African legend telling how the leopard got its spots.  You may have read a South American legend about why a chameleon changes color.  All of these legends seek to answer the question “Why?”</a:t>
            </a:r>
            <a:endParaRPr lang="en-US"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sz="15300" dirty="0" smtClean="0"/>
              <a:t>Symbols</a:t>
            </a:r>
            <a:endParaRPr lang="en-US" sz="4800" dirty="0"/>
          </a:p>
        </p:txBody>
      </p:sp>
      <p:sp>
        <p:nvSpPr>
          <p:cNvPr id="6" name="Content Placeholder 6"/>
          <p:cNvSpPr>
            <a:spLocks noGrp="1"/>
          </p:cNvSpPr>
          <p:nvPr>
            <p:ph idx="1"/>
          </p:nvPr>
        </p:nvSpPr>
        <p:spPr>
          <a:xfrm>
            <a:off x="457200" y="1752600"/>
            <a:ext cx="8229600" cy="1447800"/>
          </a:xfrm>
        </p:spPr>
        <p:txBody>
          <a:bodyPr rtlCol="0">
            <a:normAutofit/>
          </a:bodyPr>
          <a:lstStyle/>
          <a:p>
            <a:pPr algn="ctr" fontAlgn="auto">
              <a:spcAft>
                <a:spcPts val="0"/>
              </a:spcAft>
              <a:buNone/>
              <a:defRPr/>
            </a:pPr>
            <a:r>
              <a:rPr lang="en-US" dirty="0" smtClean="0"/>
              <a:t>An object or person used to represent something in a story.</a:t>
            </a:r>
          </a:p>
          <a:p>
            <a:pPr algn="ctr" fontAlgn="auto">
              <a:spcAft>
                <a:spcPts val="0"/>
              </a:spcAft>
              <a:buNone/>
              <a:defRPr/>
            </a:pPr>
            <a:endParaRPr lang="en-US" dirty="0" smtClean="0"/>
          </a:p>
          <a:p>
            <a:pPr fontAlgn="auto">
              <a:spcAft>
                <a:spcPts val="0"/>
              </a:spcAft>
              <a:buNone/>
              <a:defRPr/>
            </a:pPr>
            <a:endParaRPr lang="en-US" dirty="0" smtClean="0"/>
          </a:p>
          <a:p>
            <a:pPr fontAlgn="auto">
              <a:spcAft>
                <a:spcPts val="0"/>
              </a:spcAft>
              <a:buNone/>
              <a:defRPr/>
            </a:pPr>
            <a:endParaRPr lang="en-US" dirty="0" smtClean="0"/>
          </a:p>
          <a:p>
            <a:pPr fontAlgn="auto">
              <a:spcAft>
                <a:spcPts val="0"/>
              </a:spcAft>
              <a:buFont typeface="Arial" pitchFamily="34" charset="0"/>
              <a:buChar char="•"/>
              <a:defRPr/>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evaluate what these symbols represent</a:t>
            </a:r>
            <a:endParaRPr lang="en-US" dirty="0"/>
          </a:p>
        </p:txBody>
      </p:sp>
      <p:sp>
        <p:nvSpPr>
          <p:cNvPr id="3" name="Content Placeholder 2"/>
          <p:cNvSpPr>
            <a:spLocks noGrp="1"/>
          </p:cNvSpPr>
          <p:nvPr>
            <p:ph idx="1"/>
          </p:nvPr>
        </p:nvSpPr>
        <p:spPr/>
        <p:txBody>
          <a:bodyPr/>
          <a:lstStyle/>
          <a:p>
            <a:pPr>
              <a:buNone/>
            </a:pPr>
            <a:r>
              <a:rPr lang="en-US" dirty="0" smtClean="0"/>
              <a:t>What does a red rose represent?</a:t>
            </a:r>
          </a:p>
          <a:p>
            <a:pPr>
              <a:buNone/>
            </a:pPr>
            <a:r>
              <a:rPr lang="en-US" dirty="0" smtClean="0"/>
              <a:t>Love!</a:t>
            </a:r>
          </a:p>
          <a:p>
            <a:pPr>
              <a:buNone/>
            </a:pPr>
            <a:r>
              <a:rPr lang="en-US" dirty="0" smtClean="0"/>
              <a:t>What does a white dove represent?</a:t>
            </a:r>
          </a:p>
          <a:p>
            <a:pPr>
              <a:buNone/>
            </a:pPr>
            <a:r>
              <a:rPr lang="en-US" dirty="0" smtClean="0"/>
              <a:t>Peace!</a:t>
            </a:r>
          </a:p>
          <a:p>
            <a:pPr>
              <a:buNone/>
            </a:pPr>
            <a:r>
              <a:rPr lang="en-US" dirty="0" smtClean="0"/>
              <a:t>What does American Flag?</a:t>
            </a:r>
          </a:p>
          <a:p>
            <a:pPr>
              <a:buNone/>
            </a:pPr>
            <a:r>
              <a:rPr lang="en-US" dirty="0" smtClean="0"/>
              <a:t>Freedom!</a:t>
            </a:r>
          </a:p>
          <a:p>
            <a:pPr>
              <a:buNone/>
            </a:pPr>
            <a:r>
              <a:rPr lang="en-US" dirty="0" smtClean="0"/>
              <a:t>What does wearing black represent?</a:t>
            </a:r>
          </a:p>
          <a:p>
            <a:pPr>
              <a:buNone/>
            </a:pPr>
            <a:r>
              <a:rPr lang="en-US" dirty="0" smtClean="0"/>
              <a:t>Death or sadness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rtlCol="0">
            <a:noAutofit/>
          </a:bodyPr>
          <a:lstStyle/>
          <a:p>
            <a:pPr fontAlgn="auto">
              <a:spcAft>
                <a:spcPts val="0"/>
              </a:spcAft>
              <a:defRPr/>
            </a:pPr>
            <a:r>
              <a:rPr lang="en-US" sz="2800" dirty="0" smtClean="0"/>
              <a:t>Let’s look at some symbols in some pieces of literature!</a:t>
            </a:r>
            <a:endParaRPr lang="en-US" sz="900" dirty="0"/>
          </a:p>
        </p:txBody>
      </p:sp>
      <p:sp>
        <p:nvSpPr>
          <p:cNvPr id="6" name="Content Placeholder 6"/>
          <p:cNvSpPr>
            <a:spLocks noGrp="1"/>
          </p:cNvSpPr>
          <p:nvPr>
            <p:ph idx="1"/>
          </p:nvPr>
        </p:nvSpPr>
        <p:spPr>
          <a:xfrm>
            <a:off x="0" y="762000"/>
            <a:ext cx="9144000" cy="6096000"/>
          </a:xfrm>
        </p:spPr>
        <p:txBody>
          <a:bodyPr rtlCol="0">
            <a:noAutofit/>
          </a:bodyPr>
          <a:lstStyle/>
          <a:p>
            <a:pPr algn="ctr">
              <a:buNone/>
            </a:pPr>
            <a:r>
              <a:rPr lang="en-US" sz="2000" dirty="0" smtClean="0">
                <a:latin typeface="+mj-lt"/>
              </a:rPr>
              <a:t>King Midas’ Touch</a:t>
            </a:r>
          </a:p>
          <a:p>
            <a:pPr>
              <a:buNone/>
            </a:pPr>
            <a:r>
              <a:rPr lang="en-US" sz="2000" dirty="0" smtClean="0">
                <a:latin typeface="+mj-lt"/>
              </a:rPr>
              <a:t>King Midas was a very kind man who ruled his kingdom fairly, but he was not one to think very deeply about what he said. One day, while walking in his garden, he saw an elderly satyr asleep in the flowers. Taking pity on the old fellow, King Midas let him go without punishment. When the god Dionysus heard about it, he rewarded King Midas by granting him one wish. The king thought for only a second and then said I wish for everything I touch to turn to gold." And so it was.</a:t>
            </a:r>
          </a:p>
          <a:p>
            <a:pPr>
              <a:buNone/>
            </a:pPr>
            <a:r>
              <a:rPr lang="en-US" sz="2000" dirty="0" smtClean="0">
                <a:latin typeface="+mj-lt"/>
              </a:rPr>
              <a:t>The beautiful flowers in his garden turned toward the sun for light, but when Midas approached and touched them, they stood rigid and gold. The king grew hungry and thin, for each time he tried to eat, he found that his meal had turned to gold. His lovely daughter, at his loving touch, turned hard and fast to gold. His water, his bed, his clothes, his friends, and eventually the whole palace was gold.</a:t>
            </a:r>
          </a:p>
          <a:p>
            <a:pPr>
              <a:buNone/>
            </a:pPr>
            <a:r>
              <a:rPr lang="en-US" sz="2000" dirty="0" smtClean="0">
                <a:latin typeface="+mj-lt"/>
              </a:rPr>
              <a:t>King Midas saw that soon his whole kingdom would turn to gold unless he did something right away. He asked Dionysus to turn everything back to the way it had been and take back his golden touch. Because the king was ashamed and very sad, Dionysus took pity on him and granted his request. Instantly, King Midas was poorer that he had been, but richer, he felt, in the things that really count.</a:t>
            </a:r>
          </a:p>
          <a:p>
            <a:pPr fontAlgn="auto">
              <a:spcAft>
                <a:spcPts val="0"/>
              </a:spcAft>
              <a:buNone/>
              <a:defRPr/>
            </a:pPr>
            <a:endParaRPr lang="en-US" sz="2000" dirty="0" smtClean="0">
              <a:latin typeface="+mj-lt"/>
            </a:endParaRPr>
          </a:p>
          <a:p>
            <a:pPr fontAlgn="auto">
              <a:spcAft>
                <a:spcPts val="0"/>
              </a:spcAft>
              <a:buNone/>
              <a:defRPr/>
            </a:pPr>
            <a:endParaRPr lang="en-US" sz="2000" dirty="0" smtClean="0">
              <a:latin typeface="+mj-lt"/>
            </a:endParaRPr>
          </a:p>
          <a:p>
            <a:pPr fontAlgn="auto">
              <a:spcAft>
                <a:spcPts val="0"/>
              </a:spcAft>
              <a:buFont typeface="Arial" pitchFamily="34" charset="0"/>
              <a:buChar char="•"/>
              <a:defRPr/>
            </a:pPr>
            <a:endParaRPr lang="en-US" sz="2000" dirty="0" smtClean="0">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King Midas’ touch represent?</a:t>
            </a:r>
            <a:endParaRPr lang="en-US" dirty="0"/>
          </a:p>
        </p:txBody>
      </p:sp>
      <p:sp>
        <p:nvSpPr>
          <p:cNvPr id="3" name="Content Placeholder 2"/>
          <p:cNvSpPr>
            <a:spLocks noGrp="1"/>
          </p:cNvSpPr>
          <p:nvPr>
            <p:ph idx="1"/>
          </p:nvPr>
        </p:nvSpPr>
        <p:spPr/>
        <p:txBody>
          <a:bodyPr/>
          <a:lstStyle/>
          <a:p>
            <a:pPr>
              <a:buNone/>
            </a:pPr>
            <a:r>
              <a:rPr lang="en-US" dirty="0" smtClean="0"/>
              <a:t>That’s right!</a:t>
            </a:r>
          </a:p>
          <a:p>
            <a:pPr>
              <a:buNone/>
            </a:pPr>
            <a:r>
              <a:rPr lang="en-US" dirty="0" smtClean="0"/>
              <a:t>It represents Greed!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80">
                                          <p:stCondLst>
                                            <p:cond delay="0"/>
                                          </p:stCondLst>
                                        </p:cTn>
                                        <p:tgtEl>
                                          <p:spTgt spid="3">
                                            <p:txEl>
                                              <p:pRg st="1" end="1"/>
                                            </p:txEl>
                                          </p:spTgt>
                                        </p:tgtEl>
                                      </p:cBhvr>
                                    </p:animEffect>
                                    <p:anim calcmode="lin" valueType="num">
                                      <p:cBhvr>
                                        <p:cTn id="12"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xEl>
                                              <p:pRg st="1" end="1"/>
                                            </p:txEl>
                                          </p:spTgt>
                                        </p:tgtEl>
                                      </p:cBhvr>
                                      <p:to x="100000" y="60000"/>
                                    </p:animScale>
                                    <p:animScale>
                                      <p:cBhvr>
                                        <p:cTn id="18" dur="166" decel="50000">
                                          <p:stCondLst>
                                            <p:cond delay="676"/>
                                          </p:stCondLst>
                                        </p:cTn>
                                        <p:tgtEl>
                                          <p:spTgt spid="3">
                                            <p:txEl>
                                              <p:pRg st="1" end="1"/>
                                            </p:txEl>
                                          </p:spTgt>
                                        </p:tgtEl>
                                      </p:cBhvr>
                                      <p:to x="100000" y="100000"/>
                                    </p:animScale>
                                    <p:animScale>
                                      <p:cBhvr>
                                        <p:cTn id="19" dur="26">
                                          <p:stCondLst>
                                            <p:cond delay="1312"/>
                                          </p:stCondLst>
                                        </p:cTn>
                                        <p:tgtEl>
                                          <p:spTgt spid="3">
                                            <p:txEl>
                                              <p:pRg st="1" end="1"/>
                                            </p:txEl>
                                          </p:spTgt>
                                        </p:tgtEl>
                                      </p:cBhvr>
                                      <p:to x="100000" y="80000"/>
                                    </p:animScale>
                                    <p:animScale>
                                      <p:cBhvr>
                                        <p:cTn id="20" dur="166" decel="50000">
                                          <p:stCondLst>
                                            <p:cond delay="1338"/>
                                          </p:stCondLst>
                                        </p:cTn>
                                        <p:tgtEl>
                                          <p:spTgt spid="3">
                                            <p:txEl>
                                              <p:pRg st="1" end="1"/>
                                            </p:txEl>
                                          </p:spTgt>
                                        </p:tgtEl>
                                      </p:cBhvr>
                                      <p:to x="100000" y="100000"/>
                                    </p:animScale>
                                    <p:animScale>
                                      <p:cBhvr>
                                        <p:cTn id="21" dur="26">
                                          <p:stCondLst>
                                            <p:cond delay="1642"/>
                                          </p:stCondLst>
                                        </p:cTn>
                                        <p:tgtEl>
                                          <p:spTgt spid="3">
                                            <p:txEl>
                                              <p:pRg st="1" end="1"/>
                                            </p:txEl>
                                          </p:spTgt>
                                        </p:tgtEl>
                                      </p:cBhvr>
                                      <p:to x="100000" y="90000"/>
                                    </p:animScale>
                                    <p:animScale>
                                      <p:cBhvr>
                                        <p:cTn id="22" dur="166" decel="50000">
                                          <p:stCondLst>
                                            <p:cond delay="1668"/>
                                          </p:stCondLst>
                                        </p:cTn>
                                        <p:tgtEl>
                                          <p:spTgt spid="3">
                                            <p:txEl>
                                              <p:pRg st="1" end="1"/>
                                            </p:txEl>
                                          </p:spTgt>
                                        </p:tgtEl>
                                      </p:cBhvr>
                                      <p:to x="100000" y="100000"/>
                                    </p:animScale>
                                    <p:animScale>
                                      <p:cBhvr>
                                        <p:cTn id="23" dur="26">
                                          <p:stCondLst>
                                            <p:cond delay="1808"/>
                                          </p:stCondLst>
                                        </p:cTn>
                                        <p:tgtEl>
                                          <p:spTgt spid="3">
                                            <p:txEl>
                                              <p:pRg st="1" end="1"/>
                                            </p:txEl>
                                          </p:spTgt>
                                        </p:tgtEl>
                                      </p:cBhvr>
                                      <p:to x="100000" y="95000"/>
                                    </p:animScale>
                                    <p:animScale>
                                      <p:cBhvr>
                                        <p:cTn id="24"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Steps to evaluating common symbols that are found in myths and tradition by using literature from different eras and culture. </a:t>
            </a:r>
            <a:endParaRPr lang="en-US" sz="3200"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Read the story</a:t>
            </a:r>
          </a:p>
          <a:p>
            <a:pPr marL="514350" indent="-514350">
              <a:buFont typeface="+mj-lt"/>
              <a:buAutoNum type="arabicPeriod"/>
            </a:pPr>
            <a:r>
              <a:rPr lang="en-US" dirty="0" smtClean="0"/>
              <a:t>As you’re reading the story, look for symbols.</a:t>
            </a:r>
          </a:p>
          <a:p>
            <a:pPr marL="514350" indent="-514350">
              <a:buFont typeface="+mj-lt"/>
              <a:buAutoNum type="arabicPeriod"/>
            </a:pPr>
            <a:r>
              <a:rPr lang="en-US" dirty="0" smtClean="0"/>
              <a:t>Think about what the symbols might represent.</a:t>
            </a:r>
          </a:p>
          <a:p>
            <a:pPr marL="514350" indent="-514350">
              <a:buFont typeface="+mj-lt"/>
              <a:buAutoNum type="arabicPeriod"/>
            </a:pPr>
            <a:r>
              <a:rPr lang="en-US" dirty="0" smtClean="0"/>
              <a:t>Answer the question</a:t>
            </a:r>
          </a:p>
          <a:p>
            <a:pPr marL="5143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Let’s practice with some short stories to evaluate the meaning of common symbols that are found in myths and tradition by using literature from different eras and cultures.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buNone/>
            </a:pPr>
            <a:r>
              <a:rPr lang="en-US" sz="2400" dirty="0" smtClean="0"/>
              <a:t>Hare was angry with both the elephant and the hippopotamus, for they lived on the same island as he did and ordered him about in the most officious way.  The trouble with living on a small island was that they could hardly help meeting each other, since there was not a great deal of room.  So Hare decided to play a trick on the elephant and the hippo which would make them respect him.  (Why does Hare decide to play a trick on the elephant and the hippo?)</a:t>
            </a:r>
          </a:p>
          <a:p>
            <a:pPr>
              <a:buNone/>
            </a:pPr>
            <a:r>
              <a:rPr lang="en-US" sz="2400" dirty="0" smtClean="0"/>
              <a:t>First of all he went into the center of the island, where there were large trees with thick creepers growing up their trunks and over their branches.  Hare spent a whole morning twisting some of these creepers into a strong rope; then, laughing softly to himself, he sought out the elephant.  He found him on the eastern side of the island squirting water over his back and trumpeting with pleasure. (What word tells you how Hare feels?  Why does he feel this way?)</a:t>
            </a:r>
          </a:p>
          <a:p>
            <a:pPr>
              <a:buNone/>
            </a:pPr>
            <a:r>
              <a:rPr lang="en-US" sz="2400" dirty="0" smtClean="0"/>
              <a:t>“Good afternoon, Elephant,” called Hare.  “Which of us would you say is the stronger?” (How do you know the Hare is planning to trick Elephant when he asks this question?)</a:t>
            </a:r>
          </a:p>
          <a:p>
            <a:pPr>
              <a:buNone/>
            </a:pPr>
            <a:r>
              <a:rPr lang="en-US" sz="2400" dirty="0" smtClean="0"/>
              <a:t>. </a:t>
            </a:r>
          </a:p>
          <a:p>
            <a:pPr>
              <a:buNone/>
            </a:pP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buNone/>
            </a:pPr>
            <a:r>
              <a:rPr lang="en-US" sz="2400" dirty="0" smtClean="0"/>
              <a:t>The elephant laughed loudly and squirted Hare with water, knocking him flat on his back</a:t>
            </a:r>
          </a:p>
          <a:p>
            <a:pPr>
              <a:buNone/>
            </a:pPr>
            <a:r>
              <a:rPr lang="en-US" sz="2400" dirty="0" smtClean="0"/>
              <a:t>“What a question to ask!” he said.  “Of course, I am stronger than you.  Shall I prove it by trampling you  to death?”</a:t>
            </a:r>
          </a:p>
          <a:p>
            <a:pPr>
              <a:buNone/>
            </a:pPr>
            <a:r>
              <a:rPr lang="en-US" sz="2400" dirty="0" smtClean="0"/>
              <a:t>“Oh no!” exclaimed Hare.  “But you could prove it by having a tug of war with me.”</a:t>
            </a:r>
          </a:p>
          <a:p>
            <a:pPr>
              <a:buNone/>
            </a:pPr>
            <a:r>
              <a:rPr lang="en-US" sz="2400" dirty="0" smtClean="0"/>
              <a:t>The elephant laughed indulgently and said there was no doubt that he would soon win a tug of war.  </a:t>
            </a:r>
          </a:p>
          <a:p>
            <a:pPr>
              <a:buNone/>
            </a:pPr>
            <a:r>
              <a:rPr lang="en-US" sz="2400" dirty="0" smtClean="0"/>
              <a:t>“Here is the rope,” said Hare.  “Tie it round your leg while I go to the forest in the middle of the island.   But do not pull until I give three sharp tugs.  Then do your worst!”</a:t>
            </a:r>
          </a:p>
          <a:p>
            <a:pPr>
              <a:buNone/>
            </a:pPr>
            <a:r>
              <a:rPr lang="en-US" sz="2400" dirty="0" smtClean="0"/>
              <a:t>Hare left the elephant tying the rope round his front leg, and seizing the other end of the rope.  He dashed through the forest and came out on the other side of the island where the hippo was lying at the edge of the water, sunning himself.  (What do you predict Hare will do now?)</a:t>
            </a:r>
          </a:p>
          <a:p>
            <a:pPr>
              <a:buNone/>
            </a:pP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buNone/>
            </a:pPr>
            <a:r>
              <a:rPr lang="en-US" sz="2400" dirty="0" smtClean="0"/>
              <a:t>Good afternoon, Hippo,” shouted Hare from a safe distance.  “Which of us would you say is the stronger?”</a:t>
            </a:r>
          </a:p>
          <a:p>
            <a:pPr>
              <a:buNone/>
            </a:pPr>
            <a:r>
              <a:rPr lang="en-US" sz="2400" dirty="0" smtClean="0"/>
              <a:t>The hippo opened his huge red mouth and yawned, showing his strong white teeth.</a:t>
            </a:r>
          </a:p>
          <a:p>
            <a:pPr>
              <a:buNone/>
            </a:pPr>
            <a:r>
              <a:rPr lang="en-US" sz="2400" dirty="0" smtClean="0"/>
              <a:t>“What a question to ask!” he said.  “Of course, I am stronger than you.  I could eat you in one mouthful.  Shall I try?”</a:t>
            </a:r>
          </a:p>
          <a:p>
            <a:pPr>
              <a:buNone/>
            </a:pPr>
            <a:r>
              <a:rPr lang="en-US" sz="2400" dirty="0" smtClean="0"/>
              <a:t>“Oh no!” cried Hare.  “But you could prove it by having a tug of war with me.”</a:t>
            </a:r>
          </a:p>
          <a:p>
            <a:pPr>
              <a:buNone/>
            </a:pPr>
            <a:r>
              <a:rPr lang="en-US" sz="2400" dirty="0" smtClean="0"/>
              <a:t>The hippos said it would be a waste of his energy since it was obvious that he could pull Hare into the water in no time at all.  But at last Hare persuaded him to tie the end of the rope round his body, and the hippo promised not to begin pulling until Hare gave three tugs on the rope.</a:t>
            </a:r>
          </a:p>
          <a:p>
            <a:pPr>
              <a:buNone/>
            </a:pPr>
            <a:r>
              <a:rPr lang="en-US" sz="2400" dirty="0" smtClean="0"/>
              <a:t>Hare scampered off into the forest until he was well hidden from both animals, and then gave three sharp tugs to the middle of the rope. (What is Hare’s trick?)</a:t>
            </a:r>
          </a:p>
          <a:p>
            <a:pPr>
              <a:buNone/>
            </a:pP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buNone/>
            </a:pPr>
            <a:r>
              <a:rPr lang="en-US" sz="2400" dirty="0" smtClean="0"/>
              <a:t>How the elephant tugged and bellowed while the hippo groaned and heaved!  But as they were so equally matched, neither could move the other far.  First of all, the hippo found himself being dragged out of the water a little way up the beach, so he pulled even more frantically until he got back to the water’s edge, when it was the elephant’s turn to be dragged from the sea.  They continued like this for some time, making more noise than had ever been heard on the island before.  Hare, who could hear it all, was thoroughly enjoying himself, and the elephant and the hippo would have gone on their tug of war for days, had not the wicked hare seized a knife and slashed through the middle of the rope.</a:t>
            </a:r>
          </a:p>
          <a:p>
            <a:pPr>
              <a:buNone/>
            </a:pPr>
            <a:r>
              <a:rPr lang="en-US" sz="2400" dirty="0" smtClean="0"/>
              <a:t>Immediately tremendous roars of rage reached his ears and two loud splashes told Hare that his trick had been a success.  But he kept out of the way of the elephant and the hippo for a long time afterward, as you can well imagine. (Why does Hare keep out of Elephant’s and Hippo’s way?)</a:t>
            </a: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514350" indent="-514350">
              <a:buNone/>
            </a:pPr>
            <a:r>
              <a:rPr lang="en-US" sz="1600" dirty="0" smtClean="0"/>
              <a:t>Steps to evaluating common symbols that are found in myths and tradition by using literature from different eras and culture. </a:t>
            </a:r>
          </a:p>
          <a:p>
            <a:pPr marL="514350" indent="-514350">
              <a:buFont typeface="+mj-lt"/>
              <a:buAutoNum type="arabicPeriod"/>
            </a:pPr>
            <a:r>
              <a:rPr lang="en-US" sz="1600" dirty="0" smtClean="0"/>
              <a:t>Read the story</a:t>
            </a:r>
          </a:p>
          <a:p>
            <a:pPr marL="514350" indent="-514350">
              <a:buFont typeface="+mj-lt"/>
              <a:buAutoNum type="arabicPeriod"/>
            </a:pPr>
            <a:r>
              <a:rPr lang="en-US" sz="1600" dirty="0" smtClean="0"/>
              <a:t>As you’re reading the story, look for symbols.</a:t>
            </a:r>
          </a:p>
          <a:p>
            <a:pPr marL="514350" indent="-514350">
              <a:buFont typeface="+mj-lt"/>
              <a:buAutoNum type="arabicPeriod"/>
            </a:pPr>
            <a:r>
              <a:rPr lang="en-US" sz="1600" dirty="0" smtClean="0"/>
              <a:t>Think about what the symbols might represent.</a:t>
            </a:r>
          </a:p>
          <a:p>
            <a:pPr marL="514350" indent="-514350">
              <a:buFont typeface="+mj-lt"/>
              <a:buAutoNum type="arabicPeriod"/>
            </a:pPr>
            <a:r>
              <a:rPr lang="en-US" sz="1600" dirty="0" smtClean="0"/>
              <a:t>Answer the question</a:t>
            </a:r>
          </a:p>
          <a:p>
            <a:pPr marL="514350" indent="-514350">
              <a:buFont typeface="+mj-lt"/>
              <a:buAutoNum type="arabicPeriod"/>
            </a:pPr>
            <a:endParaRPr lang="en-US" sz="1600" dirty="0" smtClean="0"/>
          </a:p>
          <a:p>
            <a:pPr marL="514350" indent="-514350">
              <a:buNone/>
            </a:pPr>
            <a:r>
              <a:rPr lang="en-US" sz="1600" dirty="0" smtClean="0"/>
              <a:t>What character type does Hare represent?</a:t>
            </a:r>
          </a:p>
          <a:p>
            <a:pPr marL="914400" lvl="1" indent="-514350">
              <a:buFont typeface="+mj-lt"/>
              <a:buAutoNum type="alphaLcParenR"/>
            </a:pPr>
            <a:r>
              <a:rPr lang="en-US" sz="1200" dirty="0" smtClean="0"/>
              <a:t>Friendly</a:t>
            </a:r>
          </a:p>
          <a:p>
            <a:pPr marL="914400" lvl="1" indent="-514350">
              <a:buFont typeface="+mj-lt"/>
              <a:buAutoNum type="alphaLcParenR"/>
            </a:pPr>
            <a:r>
              <a:rPr lang="en-US" sz="1200" dirty="0" smtClean="0"/>
              <a:t>Mean and spiteful</a:t>
            </a:r>
          </a:p>
          <a:p>
            <a:pPr marL="914400" lvl="1" indent="-514350">
              <a:buFont typeface="+mj-lt"/>
              <a:buAutoNum type="alphaLcParenR"/>
            </a:pPr>
            <a:r>
              <a:rPr lang="en-US" sz="1200" dirty="0" smtClean="0"/>
              <a:t>Trickster</a:t>
            </a:r>
          </a:p>
          <a:p>
            <a:pPr marL="914400" lvl="1" indent="-514350">
              <a:buFont typeface="+mj-lt"/>
              <a:buAutoNum type="alphaLcParenR"/>
            </a:pPr>
            <a:r>
              <a:rPr lang="en-US" sz="1200" dirty="0" smtClean="0"/>
              <a:t>Playful and friendly</a:t>
            </a:r>
          </a:p>
          <a:p>
            <a:pPr marL="514350" indent="-514350">
              <a:buNone/>
            </a:pPr>
            <a:endParaRPr lang="en-US" sz="1600" dirty="0" smtClean="0"/>
          </a:p>
          <a:p>
            <a:pPr marL="514350" indent="-514350">
              <a:buNone/>
            </a:pPr>
            <a:r>
              <a:rPr lang="en-US" sz="1600" dirty="0" smtClean="0"/>
              <a:t>What Character type do Hippo and Elephant represent?</a:t>
            </a:r>
          </a:p>
          <a:p>
            <a:pPr marL="914400" lvl="1" indent="-514350">
              <a:buFont typeface="+mj-lt"/>
              <a:buAutoNum type="alphaLcParenR"/>
            </a:pPr>
            <a:r>
              <a:rPr lang="en-US" sz="1200" dirty="0" smtClean="0"/>
              <a:t>Mean and easy spirited</a:t>
            </a:r>
          </a:p>
          <a:p>
            <a:pPr marL="914400" lvl="1" indent="-514350">
              <a:buFont typeface="+mj-lt"/>
              <a:buAutoNum type="alphaLcParenR"/>
            </a:pPr>
            <a:r>
              <a:rPr lang="en-US" sz="1200" dirty="0" smtClean="0"/>
              <a:t>Big and strong</a:t>
            </a:r>
          </a:p>
          <a:p>
            <a:pPr marL="914400" lvl="1" indent="-514350">
              <a:buFont typeface="+mj-lt"/>
              <a:buAutoNum type="alphaLcParenR"/>
            </a:pPr>
            <a:r>
              <a:rPr lang="en-US" sz="1200" dirty="0" smtClean="0"/>
              <a:t>Mean and </a:t>
            </a:r>
            <a:r>
              <a:rPr lang="en-US" sz="1200" dirty="0" err="1" smtClean="0"/>
              <a:t>spitefull</a:t>
            </a:r>
            <a:endParaRPr lang="en-US" sz="1200" dirty="0" smtClean="0"/>
          </a:p>
          <a:p>
            <a:pPr marL="914400" lvl="1" indent="-514350">
              <a:buFont typeface="+mj-lt"/>
              <a:buAutoNum type="alphaLcParenR"/>
            </a:pPr>
            <a:r>
              <a:rPr lang="en-US" sz="1200" dirty="0" smtClean="0"/>
              <a:t>Gullible and easy to fool</a:t>
            </a:r>
          </a:p>
          <a:p>
            <a:pPr marL="514350" indent="-514350">
              <a:buNone/>
            </a:pPr>
            <a:endParaRPr lang="en-US" sz="1600" dirty="0" smtClean="0"/>
          </a:p>
          <a:p>
            <a:pPr marL="514350" indent="-514350">
              <a:buNone/>
            </a:pPr>
            <a:r>
              <a:rPr lang="en-US" sz="1600" dirty="0" smtClean="0"/>
              <a:t>How does Hare defeat Hippo and Elephant?</a:t>
            </a:r>
          </a:p>
          <a:p>
            <a:pPr marL="914400" lvl="1" indent="-514350">
              <a:buFont typeface="+mj-lt"/>
              <a:buAutoNum type="alphaLcParenR"/>
            </a:pPr>
            <a:r>
              <a:rPr lang="en-US" sz="1200" dirty="0" smtClean="0"/>
              <a:t>Being friendly</a:t>
            </a:r>
          </a:p>
          <a:p>
            <a:pPr marL="914400" lvl="1" indent="-514350">
              <a:buFont typeface="+mj-lt"/>
              <a:buAutoNum type="alphaLcParenR"/>
            </a:pPr>
            <a:r>
              <a:rPr lang="en-US" sz="1200" dirty="0" smtClean="0"/>
              <a:t>Being mean and spiteful</a:t>
            </a:r>
          </a:p>
          <a:p>
            <a:pPr marL="914400" lvl="1" indent="-514350">
              <a:buFont typeface="+mj-lt"/>
              <a:buAutoNum type="alphaLcParenR"/>
            </a:pPr>
            <a:r>
              <a:rPr lang="en-US" sz="1200" dirty="0" smtClean="0"/>
              <a:t>Playing a trick on them</a:t>
            </a:r>
          </a:p>
          <a:p>
            <a:pPr marL="914400" lvl="1" indent="-514350">
              <a:buFont typeface="+mj-lt"/>
              <a:buAutoNum type="alphaLcParenR"/>
            </a:pPr>
            <a:r>
              <a:rPr lang="en-US" sz="1200" dirty="0" smtClean="0"/>
              <a:t>Being playful and friendly</a:t>
            </a:r>
          </a:p>
          <a:p>
            <a:pPr marL="514350" indent="-514350">
              <a:buNone/>
            </a:pPr>
            <a:endParaRPr lang="en-US" sz="1600" dirty="0" smtClean="0"/>
          </a:p>
          <a:p>
            <a:pPr marL="514350" indent="-514350">
              <a:buNone/>
            </a:pPr>
            <a:r>
              <a:rPr lang="en-US" sz="1600" dirty="0" smtClean="0"/>
              <a:t>Many trickster characters are too smart for their own good.  Is this true of Hare?</a:t>
            </a:r>
          </a:p>
          <a:p>
            <a:pPr marL="914400" lvl="1" indent="-514350">
              <a:buFont typeface="+mj-lt"/>
              <a:buAutoNum type="alphaLcParenR"/>
            </a:pPr>
            <a:endParaRPr lang="en-US" sz="1200" dirty="0" smtClean="0"/>
          </a:p>
          <a:p>
            <a:pPr marL="914400" lvl="1" indent="-514350">
              <a:buNone/>
            </a:pPr>
            <a:endParaRPr lang="en-US" sz="1200" dirty="0" smtClean="0"/>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C:\Users\Cordinators\AppData\Local\Microsoft\Windows\Temporary Internet Files\Content.IE5\O5NC73JL\MPj04394640000[1].jpg"/>
          <p:cNvPicPr>
            <a:picLocks noChangeAspect="1" noChangeArrowheads="1"/>
          </p:cNvPicPr>
          <p:nvPr/>
        </p:nvPicPr>
        <p:blipFill>
          <a:blip r:embed="rId3" cstate="print"/>
          <a:srcRect/>
          <a:stretch>
            <a:fillRect/>
          </a:stretch>
        </p:blipFill>
        <p:spPr bwMode="auto">
          <a:xfrm>
            <a:off x="0" y="0"/>
            <a:ext cx="9448800" cy="6858000"/>
          </a:xfrm>
          <a:prstGeom prst="rect">
            <a:avLst/>
          </a:prstGeom>
          <a:noFill/>
          <a:ln w="9525">
            <a:noFill/>
            <a:miter lim="800000"/>
            <a:headEnd/>
            <a:tailEnd/>
          </a:ln>
        </p:spPr>
      </p:pic>
      <p:sp>
        <p:nvSpPr>
          <p:cNvPr id="46082" name="Title 1"/>
          <p:cNvSpPr>
            <a:spLocks noGrp="1"/>
          </p:cNvSpPr>
          <p:nvPr>
            <p:ph type="title"/>
          </p:nvPr>
        </p:nvSpPr>
        <p:spPr>
          <a:xfrm>
            <a:off x="457200" y="762000"/>
            <a:ext cx="5867400" cy="1143000"/>
          </a:xfrm>
        </p:spPr>
        <p:txBody>
          <a:bodyPr/>
          <a:lstStyle/>
          <a:p>
            <a:r>
              <a:rPr lang="en-US" sz="2800" dirty="0" smtClean="0">
                <a:solidFill>
                  <a:schemeClr val="bg1"/>
                </a:solidFill>
              </a:rPr>
              <a:t>Why is it important to </a:t>
            </a:r>
            <a:r>
              <a:rPr lang="en-US" sz="2800" b="1" dirty="0" smtClean="0">
                <a:solidFill>
                  <a:schemeClr val="bg1"/>
                </a:solidFill>
              </a:rPr>
              <a:t>evaluate common symbols that are found in myths and tradition by using literature from different eras and culture.</a:t>
            </a:r>
            <a:endParaRPr lang="en-US" sz="2800" dirty="0" smtClean="0">
              <a:solidFill>
                <a:schemeClr val="bg1"/>
              </a:solidFill>
            </a:endParaRPr>
          </a:p>
        </p:txBody>
      </p:sp>
      <p:sp>
        <p:nvSpPr>
          <p:cNvPr id="3" name="Content Placeholder 2"/>
          <p:cNvSpPr>
            <a:spLocks noGrp="1"/>
          </p:cNvSpPr>
          <p:nvPr>
            <p:ph idx="1"/>
          </p:nvPr>
        </p:nvSpPr>
        <p:spPr>
          <a:xfrm>
            <a:off x="838200" y="2514600"/>
            <a:ext cx="5181600" cy="1371600"/>
          </a:xfrm>
        </p:spPr>
        <p:txBody>
          <a:bodyPr/>
          <a:lstStyle/>
          <a:p>
            <a:pPr algn="ctr">
              <a:buFont typeface="Arial" charset="0"/>
              <a:buNone/>
            </a:pPr>
            <a:r>
              <a:rPr lang="en-US" sz="2800" b="1" dirty="0" smtClean="0">
                <a:solidFill>
                  <a:schemeClr val="bg1"/>
                </a:solidFill>
              </a:rPr>
              <a:t>To be able to understand the symbols in </a:t>
            </a:r>
            <a:r>
              <a:rPr lang="en-US" sz="2800" b="1" smtClean="0">
                <a:solidFill>
                  <a:schemeClr val="bg1"/>
                </a:solidFill>
              </a:rPr>
              <a:t>the story!</a:t>
            </a:r>
            <a:endParaRPr lang="en-US" sz="2800" b="1" dirty="0" smtClean="0">
              <a:solidFill>
                <a:schemeClr val="bg1"/>
              </a:solidFill>
            </a:endParaRPr>
          </a:p>
        </p:txBody>
      </p:sp>
      <p:sp>
        <p:nvSpPr>
          <p:cNvPr id="5" name="TextBox 4"/>
          <p:cNvSpPr txBox="1">
            <a:spLocks noChangeArrowheads="1"/>
          </p:cNvSpPr>
          <p:nvPr/>
        </p:nvSpPr>
        <p:spPr bwMode="auto">
          <a:xfrm>
            <a:off x="533400" y="4267200"/>
            <a:ext cx="6781800" cy="1138238"/>
          </a:xfrm>
          <a:prstGeom prst="rect">
            <a:avLst/>
          </a:prstGeom>
          <a:noFill/>
          <a:ln w="9525">
            <a:noFill/>
            <a:miter lim="800000"/>
            <a:headEnd/>
            <a:tailEnd/>
          </a:ln>
        </p:spPr>
        <p:txBody>
          <a:bodyPr>
            <a:spAutoFit/>
          </a:bodyPr>
          <a:lstStyle/>
          <a:p>
            <a:endParaRPr lang="en-US" sz="2800" b="1">
              <a:latin typeface="Calibri" pitchFamily="34" charset="0"/>
            </a:endParaRPr>
          </a:p>
          <a:p>
            <a:endParaRPr lang="en-US" sz="4000">
              <a:solidFill>
                <a:schemeClr val="bg1"/>
              </a:solidFill>
              <a:latin typeface="Calibri" pitchFamily="34" charset="0"/>
            </a:endParaRPr>
          </a:p>
        </p:txBody>
      </p:sp>
      <p:sp>
        <p:nvSpPr>
          <p:cNvPr id="6" name="Content Placeholder 2"/>
          <p:cNvSpPr txBox="1">
            <a:spLocks/>
          </p:cNvSpPr>
          <p:nvPr/>
        </p:nvSpPr>
        <p:spPr bwMode="auto">
          <a:xfrm>
            <a:off x="914400" y="4495800"/>
            <a:ext cx="5181600" cy="762000"/>
          </a:xfrm>
          <a:prstGeom prst="rect">
            <a:avLst/>
          </a:prstGeom>
          <a:noFill/>
          <a:ln w="9525">
            <a:noFill/>
            <a:miter lim="800000"/>
            <a:headEnd/>
            <a:tailEnd/>
          </a:ln>
        </p:spPr>
        <p:txBody>
          <a:bodyPr/>
          <a:lstStyle/>
          <a:p>
            <a:pPr marL="342900" indent="-342900">
              <a:spcBef>
                <a:spcPct val="20000"/>
              </a:spcBef>
              <a:buFont typeface="Arial" charset="0"/>
              <a:buNone/>
            </a:pPr>
            <a:endParaRPr lang="en-US" sz="3200" b="1">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nodePh="1">
                                  <p:stCondLst>
                                    <p:cond delay="0"/>
                                  </p:stCondLst>
                                  <p:endCondLst>
                                    <p:cond evt="begin" delay="0">
                                      <p:tn val="12"/>
                                    </p:cond>
                                  </p:endCondLst>
                                  <p:iterate type="lt">
                                    <p:tmPct val="10000"/>
                                  </p:iterate>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500"/>
                                        <p:tgtEl>
                                          <p:spTgt spid="6">
                                            <p:txEl>
                                              <p:pRg st="0" end="0"/>
                                            </p:txEl>
                                          </p:spTgt>
                                        </p:tgtEl>
                                      </p:cBhvr>
                                    </p:animEffect>
                                    <p:anim calcmode="lin" valueType="num">
                                      <p:cBhvr>
                                        <p:cTn id="15" dur="500" fill="hold"/>
                                        <p:tgtEl>
                                          <p:spTgt spid="6">
                                            <p:txEl>
                                              <p:pRg st="0" end="0"/>
                                            </p:txEl>
                                          </p:spTgt>
                                        </p:tgtEl>
                                        <p:attrNameLst>
                                          <p:attrName>ppt_w</p:attrName>
                                        </p:attrNameLst>
                                      </p:cBhvr>
                                      <p:tavLst>
                                        <p:tav tm="0" fmla="#ppt_w*sin(2.5*pi*$)">
                                          <p:val>
                                            <p:fltVal val="0"/>
                                          </p:val>
                                        </p:tav>
                                        <p:tav tm="100000">
                                          <p:val>
                                            <p:fltVal val="1"/>
                                          </p:val>
                                        </p:tav>
                                      </p:tavLst>
                                    </p:anim>
                                    <p:anim calcmode="lin" valueType="num">
                                      <p:cBhvr>
                                        <p:cTn id="16" dur="5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1" nodeType="clickEffect" nodePh="1">
                                  <p:stCondLst>
                                    <p:cond delay="0"/>
                                  </p:stCondLst>
                                  <p:endCondLst>
                                    <p:cond evt="begin" delay="0">
                                      <p:tn val="19"/>
                                    </p:cond>
                                  </p:end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1"/>
      <p:bldP spid="6"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4911</TotalTime>
  <Words>2191</Words>
  <Application>Microsoft Office PowerPoint</Application>
  <PresentationFormat>On-screen Show (4:3)</PresentationFormat>
  <Paragraphs>153</Paragraphs>
  <Slides>24</Slides>
  <Notes>7</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What are we going to understand today?</vt:lpstr>
      <vt:lpstr>Eras</vt:lpstr>
      <vt:lpstr>Culture</vt:lpstr>
      <vt:lpstr>Myths</vt:lpstr>
      <vt:lpstr> It is important to understand the common symbols that are found in myths and tradition by using literature from different eras and culture.</vt:lpstr>
      <vt:lpstr>What is Superman considered?</vt:lpstr>
      <vt:lpstr>Universal Ideas</vt:lpstr>
      <vt:lpstr>Many similar character types appear from culture to culture.</vt:lpstr>
      <vt:lpstr>Folktales</vt:lpstr>
      <vt:lpstr>For example:</vt:lpstr>
      <vt:lpstr>Slide 12</vt:lpstr>
      <vt:lpstr>Symbols</vt:lpstr>
      <vt:lpstr>Let’s evaluate what these symbols represent</vt:lpstr>
      <vt:lpstr>Let’s look at some symbols in some pieces of literature!</vt:lpstr>
      <vt:lpstr>What does King Midas’ touch represent?</vt:lpstr>
      <vt:lpstr>Steps to evaluating common symbols that are found in myths and tradition by using literature from different eras and culture. </vt:lpstr>
      <vt:lpstr>Let’s practice with some short stories to evaluate the meaning of common symbols that are found in myths and tradition by using literature from different eras and cultures.</vt:lpstr>
      <vt:lpstr>Slide 19</vt:lpstr>
      <vt:lpstr>Slide 20</vt:lpstr>
      <vt:lpstr>Slide 21</vt:lpstr>
      <vt:lpstr>Slide 22</vt:lpstr>
      <vt:lpstr>Slide 23</vt:lpstr>
      <vt:lpstr>Why is it important to evaluate common symbols that are found in myths and tradition by using literature from different eras and culture.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 and Opinion</dc:title>
  <dc:creator>Teacher</dc:creator>
  <cp:lastModifiedBy>Omar Urquieta</cp:lastModifiedBy>
  <cp:revision>130</cp:revision>
  <dcterms:created xsi:type="dcterms:W3CDTF">2008-04-26T22:29:48Z</dcterms:created>
  <dcterms:modified xsi:type="dcterms:W3CDTF">2010-12-16T15:37:07Z</dcterms:modified>
</cp:coreProperties>
</file>